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0"/>
  </p:notesMasterIdLst>
  <p:sldIdLst>
    <p:sldId id="256" r:id="rId2"/>
    <p:sldId id="259" r:id="rId3"/>
    <p:sldId id="261" r:id="rId4"/>
    <p:sldId id="263" r:id="rId5"/>
    <p:sldId id="303" r:id="rId6"/>
    <p:sldId id="262" r:id="rId7"/>
    <p:sldId id="304" r:id="rId8"/>
    <p:sldId id="305" r:id="rId9"/>
    <p:sldId id="323" r:id="rId10"/>
    <p:sldId id="306" r:id="rId11"/>
    <p:sldId id="307" r:id="rId12"/>
    <p:sldId id="324" r:id="rId13"/>
    <p:sldId id="273" r:id="rId14"/>
    <p:sldId id="270" r:id="rId15"/>
    <p:sldId id="271" r:id="rId16"/>
    <p:sldId id="272" r:id="rId17"/>
    <p:sldId id="350" r:id="rId18"/>
    <p:sldId id="312" r:id="rId19"/>
    <p:sldId id="313" r:id="rId20"/>
    <p:sldId id="315" r:id="rId21"/>
    <p:sldId id="314" r:id="rId22"/>
    <p:sldId id="316" r:id="rId23"/>
    <p:sldId id="325" r:id="rId24"/>
    <p:sldId id="326" r:id="rId25"/>
    <p:sldId id="327" r:id="rId26"/>
    <p:sldId id="318" r:id="rId27"/>
    <p:sldId id="322" r:id="rId28"/>
    <p:sldId id="338" r:id="rId29"/>
    <p:sldId id="321" r:id="rId30"/>
    <p:sldId id="431" r:id="rId31"/>
    <p:sldId id="330" r:id="rId32"/>
    <p:sldId id="331" r:id="rId33"/>
    <p:sldId id="332" r:id="rId34"/>
    <p:sldId id="297" r:id="rId35"/>
    <p:sldId id="337" r:id="rId36"/>
    <p:sldId id="342" r:id="rId37"/>
    <p:sldId id="340" r:id="rId38"/>
    <p:sldId id="341" r:id="rId39"/>
    <p:sldId id="328" r:id="rId40"/>
    <p:sldId id="329" r:id="rId41"/>
    <p:sldId id="299" r:id="rId42"/>
    <p:sldId id="425" r:id="rId43"/>
    <p:sldId id="426" r:id="rId44"/>
    <p:sldId id="300" r:id="rId45"/>
    <p:sldId id="430" r:id="rId46"/>
    <p:sldId id="427" r:id="rId47"/>
    <p:sldId id="428" r:id="rId48"/>
    <p:sldId id="343" r:id="rId49"/>
    <p:sldId id="344" r:id="rId50"/>
    <p:sldId id="347" r:id="rId51"/>
    <p:sldId id="348" r:id="rId52"/>
    <p:sldId id="345" r:id="rId53"/>
    <p:sldId id="277" r:id="rId54"/>
    <p:sldId id="404" r:id="rId55"/>
    <p:sldId id="406" r:id="rId56"/>
    <p:sldId id="407" r:id="rId57"/>
    <p:sldId id="408" r:id="rId58"/>
    <p:sldId id="409" r:id="rId59"/>
    <p:sldId id="367" r:id="rId60"/>
    <p:sldId id="376" r:id="rId61"/>
    <p:sldId id="366" r:id="rId62"/>
    <p:sldId id="368" r:id="rId63"/>
    <p:sldId id="369" r:id="rId64"/>
    <p:sldId id="370" r:id="rId65"/>
    <p:sldId id="371" r:id="rId66"/>
    <p:sldId id="372" r:id="rId67"/>
    <p:sldId id="373" r:id="rId68"/>
    <p:sldId id="374" r:id="rId69"/>
    <p:sldId id="397" r:id="rId70"/>
    <p:sldId id="399" r:id="rId71"/>
    <p:sldId id="352" r:id="rId72"/>
    <p:sldId id="357" r:id="rId73"/>
    <p:sldId id="377" r:id="rId74"/>
    <p:sldId id="378" r:id="rId75"/>
    <p:sldId id="359" r:id="rId76"/>
    <p:sldId id="410" r:id="rId77"/>
    <p:sldId id="360" r:id="rId78"/>
    <p:sldId id="361" r:id="rId79"/>
    <p:sldId id="362" r:id="rId80"/>
    <p:sldId id="379" r:id="rId81"/>
    <p:sldId id="390" r:id="rId82"/>
    <p:sldId id="391" r:id="rId83"/>
    <p:sldId id="392" r:id="rId84"/>
    <p:sldId id="393" r:id="rId85"/>
    <p:sldId id="394" r:id="rId86"/>
    <p:sldId id="395" r:id="rId87"/>
    <p:sldId id="396" r:id="rId88"/>
    <p:sldId id="414" r:id="rId89"/>
    <p:sldId id="418" r:id="rId90"/>
    <p:sldId id="419" r:id="rId91"/>
    <p:sldId id="421" r:id="rId92"/>
    <p:sldId id="420" r:id="rId93"/>
    <p:sldId id="382" r:id="rId94"/>
    <p:sldId id="385" r:id="rId95"/>
    <p:sldId id="381" r:id="rId96"/>
    <p:sldId id="401" r:id="rId97"/>
    <p:sldId id="402" r:id="rId98"/>
    <p:sldId id="364" r:id="rId99"/>
    <p:sldId id="403" r:id="rId100"/>
    <p:sldId id="411" r:id="rId101"/>
    <p:sldId id="413" r:id="rId102"/>
    <p:sldId id="412" r:id="rId103"/>
    <p:sldId id="422" r:id="rId104"/>
    <p:sldId id="423" r:id="rId105"/>
    <p:sldId id="424" r:id="rId106"/>
    <p:sldId id="302" r:id="rId107"/>
    <p:sldId id="260" r:id="rId108"/>
    <p:sldId id="356" r:id="rId10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23"/>
            <p14:sldId id="306"/>
            <p14:sldId id="307"/>
            <p14:sldId id="324"/>
            <p14:sldId id="273"/>
            <p14:sldId id="270"/>
            <p14:sldId id="271"/>
            <p14:sldId id="272"/>
            <p14:sldId id="350"/>
            <p14:sldId id="312"/>
            <p14:sldId id="313"/>
            <p14:sldId id="315"/>
            <p14:sldId id="314"/>
            <p14:sldId id="316"/>
            <p14:sldId id="325"/>
            <p14:sldId id="326"/>
            <p14:sldId id="327"/>
            <p14:sldId id="318"/>
            <p14:sldId id="322"/>
            <p14:sldId id="338"/>
            <p14:sldId id="321"/>
            <p14:sldId id="431"/>
            <p14:sldId id="330"/>
            <p14:sldId id="331"/>
            <p14:sldId id="332"/>
            <p14:sldId id="297"/>
            <p14:sldId id="337"/>
            <p14:sldId id="342"/>
            <p14:sldId id="340"/>
            <p14:sldId id="341"/>
            <p14:sldId id="328"/>
            <p14:sldId id="329"/>
            <p14:sldId id="299"/>
            <p14:sldId id="425"/>
            <p14:sldId id="426"/>
            <p14:sldId id="300"/>
            <p14:sldId id="430"/>
            <p14:sldId id="427"/>
            <p14:sldId id="428"/>
            <p14:sldId id="343"/>
            <p14:sldId id="344"/>
            <p14:sldId id="347"/>
            <p14:sldId id="348"/>
            <p14:sldId id="345"/>
            <p14:sldId id="277"/>
            <p14:sldId id="404"/>
            <p14:sldId id="406"/>
            <p14:sldId id="407"/>
            <p14:sldId id="408"/>
            <p14:sldId id="409"/>
            <p14:sldId id="367"/>
            <p14:sldId id="376"/>
            <p14:sldId id="366"/>
            <p14:sldId id="368"/>
            <p14:sldId id="369"/>
            <p14:sldId id="370"/>
            <p14:sldId id="371"/>
            <p14:sldId id="372"/>
            <p14:sldId id="373"/>
            <p14:sldId id="374"/>
            <p14:sldId id="397"/>
            <p14:sldId id="399"/>
            <p14:sldId id="352"/>
            <p14:sldId id="357"/>
            <p14:sldId id="377"/>
            <p14:sldId id="378"/>
            <p14:sldId id="359"/>
            <p14:sldId id="410"/>
            <p14:sldId id="360"/>
            <p14:sldId id="361"/>
            <p14:sldId id="362"/>
            <p14:sldId id="379"/>
            <p14:sldId id="390"/>
            <p14:sldId id="391"/>
            <p14:sldId id="392"/>
            <p14:sldId id="393"/>
            <p14:sldId id="394"/>
            <p14:sldId id="395"/>
            <p14:sldId id="396"/>
            <p14:sldId id="414"/>
            <p14:sldId id="418"/>
            <p14:sldId id="419"/>
            <p14:sldId id="421"/>
            <p14:sldId id="420"/>
            <p14:sldId id="382"/>
            <p14:sldId id="385"/>
            <p14:sldId id="381"/>
            <p14:sldId id="401"/>
            <p14:sldId id="402"/>
            <p14:sldId id="364"/>
            <p14:sldId id="403"/>
            <p14:sldId id="411"/>
            <p14:sldId id="413"/>
            <p14:sldId id="412"/>
            <p14:sldId id="422"/>
            <p14:sldId id="423"/>
            <p14:sldId id="424"/>
            <p14:sldId id="302"/>
            <p14:sldId id="260"/>
            <p14:sldId id="3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9"/>
    <a:srgbClr val="F7A3A3"/>
    <a:srgbClr val="2F2F2F"/>
    <a:srgbClr val="FFFFFF"/>
    <a:srgbClr val="1F1F1F"/>
    <a:srgbClr val="990033"/>
    <a:srgbClr val="1B2A4F"/>
    <a:srgbClr val="CA7237"/>
    <a:srgbClr val="FF4F00"/>
    <a:srgbClr val="409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8246" autoAdjust="0"/>
  </p:normalViewPr>
  <p:slideViewPr>
    <p:cSldViewPr snapToGrid="0">
      <p:cViewPr varScale="1">
        <p:scale>
          <a:sx n="87" d="100"/>
          <a:sy n="87" d="100"/>
        </p:scale>
        <p:origin x="1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23:09:23.729"/>
    </inkml:context>
    <inkml:brush xml:id="br0">
      <inkml:brushProperty name="width" value="0.05" units="cm"/>
      <inkml:brushProperty name="height" value="0.05" units="cm"/>
      <inkml:brushProperty name="color" value="#FF0066"/>
    </inkml:brush>
  </inkml:definitions>
  <inkml:trace contextRef="#ctx0" brushRef="#br0">1 433 24575,'3'-2'0,"0"1"0,0-1 0,0 0 0,0 0 0,0 0 0,-1 0 0,1-1 0,-1 1 0,1-1 0,-1 0 0,0 0 0,0 0 0,0 0 0,2-4 0,3-3 0,15-18 0,1 1 0,30-27 0,-43 44 0,1 1 0,1 0 0,-1 1 0,2 1 0,-1 0 0,1 0 0,0 1 0,17-5 0,-9 3 0,-1 0 0,-1-1 0,37-24 0,-37 21 0,1 1 0,0 1 0,37-14 0,7 3 0,1 4 0,1 2 0,0 3 0,127-6 0,-70 17 0,173 5 0,-273-2 0,-1 0 0,0 2 0,0 1 0,-1 0 0,1 2 0,21 9 0,-32-11 0,0 1 0,-1 0 0,0 0 0,0 1 0,0 1 0,-1 0 0,0 0 0,0 1 0,-1 0 0,0 0 0,-1 1 0,11 17 0,3 9 0,51 104 0,-65-123 0,0 1 0,-2 1 0,0-1 0,-1 1 0,-1-1 0,1 27 0,-8 233 0,1-257 0,-1 0 0,-1-1 0,-1 1 0,-1-1 0,-1 0 0,-1-1 0,0 0 0,-2 0 0,0-1 0,0 0 0,-2-1 0,-19 20 0,-14 29 0,36-49 0,-1-1 0,0 0 0,-16 16 0,6-8 0,2 1 0,0 1 0,2 0 0,1 1 0,1 1 0,2 1 0,-13 36 0,20-53 0,-1 1 0,0-1 0,-1 0 0,0-1 0,0 0 0,-1 0 0,-1-1 0,-15 13 0,-3 4 0,17-13 0,0 1 0,1 0 0,0 1 0,1 0 0,1 1 0,0-1 0,-6 25 0,-2-2 0,11-24 0,0 0 0,1 0 0,1 1 0,0-1 0,0 29 0,5 83 0,1-51 0,-3-59 0,0 0 0,2-1 0,0 1 0,8 30 0,-8-42 0,0 1 0,0 0 0,1-1 0,0 1 0,0-1 0,0 0 0,0 0 0,1 0 0,0 0 0,0-1 0,0 1 0,0-1 0,1 0 0,0 0 0,0-1 0,8 5 0,10 4 0,0-2 0,1 0 0,0-1 0,1-2 0,-1 0 0,1-2 0,1 0 0,-1-2 0,28 0 0,47-2 0,255-5 0,-247-11 0,-70 9 0,55-4 0,-93 10 0,51-1 0,63 6 0,-97-3 0,1 1 0,-1 1 0,0 0 0,0 1 0,-1 1 0,0 1 0,22 12 0,0 3 0,-1 3 0,-1 1 0,-2 1 0,0 2 0,52 60 0,-74-74 0,-1 1 0,-1 0 0,-1 1 0,-1 0 0,0 0 0,-1 1 0,0 0 0,3 22 0,-1 0 0,-1 1 0,3 71 0,-10 164 0,-3-134 0,2-126 0,-1-1 0,-1 1 0,0-1 0,-2 1 0,0-1 0,0 0 0,-1 0 0,-1 0 0,0-1 0,-2 0 0,1 0 0,-17 22 0,7-15 0,-2 0 0,0 0 0,-1-2 0,-1-1 0,-1 0 0,-32 19 0,43-29 0,-2 0 0,1-2 0,-1 1 0,0-1 0,0-1 0,-1-1 0,1 0 0,-1 0 0,-23 2 0,35-6 0,0-1 0,1 1 0,-1-1 0,0 0 0,1 1 0,-1-1 0,0 0 0,1 0 0,-1 0 0,1 0 0,-1 0 0,1-1 0,0 1 0,-1 0 0,1-1 0,0 1 0,0-1 0,0 1 0,0-1 0,0 1 0,0-1 0,0 0 0,1 1 0,-1-1 0,1 0 0,-1 0 0,1 0 0,0 1 0,-1-4 0,-1-61 0,2 53 0,5-116 0,-4 325 0,-1-192 0,0 0 0,0 0 0,0 0 0,1 1 0,0-1 0,-1 0 0,1 0 0,1 0 0,-1 0 0,0 0 0,1 0 0,0 0 0,0-1 0,0 1 0,1-1 0,-1 1 0,1-1 0,-1 0 0,5 3 0,-2-2 0,0-1 0,0 0 0,1 0 0,0-1 0,-1 0 0,1 0 0,0 0 0,0-1 0,0 1 0,0-1 0,0-1 0,11 1 0,152-4 127,-56-1-1619,-85 4-5334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01/02/2024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nos centraremos a hablar de SignalR. SignalR fue creado por el </a:t>
            </a:r>
            <a:r>
              <a:rPr lang="es-ES" dirty="0" err="1"/>
              <a:t>equipod</a:t>
            </a:r>
            <a:r>
              <a:rPr lang="es-ES" dirty="0"/>
              <a:t> e Microsoft y se publicó por primera vez en 2013, desde entonces se ha ido actualizando con nuevas características y con nuevas mejoras.</a:t>
            </a:r>
          </a:p>
          <a:p>
            <a:r>
              <a:rPr lang="es-ES" dirty="0"/>
              <a:t>La peculiaridad de SignalR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a:t>
            </a:r>
            <a:r>
              <a:rPr lang="es-ES" dirty="0" err="1"/>
              <a:t>Forever</a:t>
            </a:r>
            <a:r>
              <a:rPr lang="es-ES" dirty="0"/>
              <a:t> </a:t>
            </a:r>
            <a:r>
              <a:rPr lang="es-ES" dirty="0" err="1"/>
              <a:t>Frame</a:t>
            </a:r>
            <a:r>
              <a:rPr lang="es-ES" dirty="0"/>
              <a:t> y Long </a:t>
            </a:r>
            <a:r>
              <a:rPr lang="es-ES" dirty="0" err="1"/>
              <a:t>Polling</a:t>
            </a:r>
            <a:r>
              <a:rPr lang="es-ES" dirty="0"/>
              <a:t>. Exactamente la elección de la tecnología a utilizar va dependiendo de la disponibilidad, es decir, SignalR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a:t>
            </a:r>
            <a:r>
              <a:rPr lang="es-ES" dirty="0" err="1"/>
              <a:t>Forever</a:t>
            </a:r>
            <a:r>
              <a:rPr lang="es-ES" dirty="0"/>
              <a:t> </a:t>
            </a:r>
            <a:r>
              <a:rPr lang="es-ES" dirty="0" err="1"/>
              <a:t>frame</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a:t>
            </a:r>
            <a:r>
              <a:rPr lang="es-ES" b="0" i="0" dirty="0" err="1">
                <a:solidFill>
                  <a:srgbClr val="E3E3E3"/>
                </a:solidFill>
                <a:effectLst/>
                <a:latin typeface="Google Sans"/>
              </a:rPr>
              <a:t>copatibilidad</a:t>
            </a:r>
            <a:r>
              <a:rPr lang="es-ES" b="0" i="0" dirty="0">
                <a:solidFill>
                  <a:srgbClr val="E3E3E3"/>
                </a:solidFill>
                <a:effectLst/>
                <a:latin typeface="Google Sans"/>
              </a:rPr>
              <a:t> entre servidores</a:t>
            </a:r>
          </a:p>
          <a:p>
            <a:r>
              <a:rPr lang="es-ES" b="0" i="0" dirty="0">
                <a:solidFill>
                  <a:srgbClr val="E3E3E3"/>
                </a:solidFill>
                <a:effectLst/>
                <a:latin typeface="Google Sans"/>
              </a:rPr>
              <a:t>Como desventajas podríamos destacar que SignalR puede ser más complejo de implementar que otras tecnologías de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18</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114747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Concretamente el protocolo TCP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habilitado para tener comunicación entre </a:t>
            </a:r>
            <a:r>
              <a:rPr lang="es-ES" dirty="0" err="1"/>
              <a:t>WebSockets</a:t>
            </a:r>
            <a:r>
              <a:rPr lang="es-ES" dirty="0"/>
              <a:t>. Cuando hacemos esto se crea la conexión de inmediato. </a:t>
            </a:r>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a:t>
            </a:r>
            <a:r>
              <a:rPr lang="es-ES" b="0" i="0" dirty="0" err="1">
                <a:solidFill>
                  <a:srgbClr val="E2E3E7"/>
                </a:solidFill>
                <a:effectLst/>
                <a:latin typeface="BlinkMacSystemFont"/>
              </a:rPr>
              <a:t>si</a:t>
            </a:r>
            <a:r>
              <a:rPr lang="es-ES" b="0" i="0" dirty="0">
                <a:solidFill>
                  <a:srgbClr val="E2E3E7"/>
                </a:solidFill>
                <a:effectLst/>
                <a:latin typeface="BlinkMacSystemFont"/>
              </a:rPr>
              <a:t>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unas de las tecnologías que vamos a tratar, por quien o quienes han sido creadas y si alguna está basada en alguna tecnología anterior.</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a:t>
            </a:r>
            <a:r>
              <a:rPr lang="es-ES" dirty="0" err="1"/>
              <a:t>Quédemonos</a:t>
            </a:r>
            <a:r>
              <a:rPr lang="es-ES" dirty="0"/>
              <a:t>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a:t>
            </a:r>
            <a:r>
              <a:rPr lang="es-ES" dirty="0" err="1"/>
              <a:t>navegadpr</a:t>
            </a:r>
            <a:r>
              <a:rPr lang="es-ES" dirty="0"/>
              <a:t>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En el pasado, lidiar con estas complejidades era más común, pero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¿Necesitas sockets de grupo y de difusión? ¿Necesitas soporte para múltiples protocolos? ¿Necesitas una librería sencilla y flexible u otra más compleja y robusta? Para temas de rendimiento ¿Necesitas una librería que proporcione un alto rendimiento? ¿Debe ser fácil de usar? ¿</a:t>
            </a:r>
            <a:r>
              <a:rPr lang="es-ES" b="0" i="0" dirty="0" err="1">
                <a:solidFill>
                  <a:srgbClr val="DAD5CD"/>
                </a:solidFill>
                <a:effectLst/>
                <a:latin typeface="Söhne"/>
              </a:rPr>
              <a:t>Lá</a:t>
            </a:r>
            <a:r>
              <a:rPr lang="es-ES" b="0" i="0" dirty="0">
                <a:solidFill>
                  <a:srgbClr val="DAD5CD"/>
                </a:solidFill>
                <a:effectLst/>
                <a:latin typeface="Söhne"/>
              </a:rPr>
              <a:t> librería que estás eligiendo es compatible con tu plataforma y el lenguaje de programación?</a:t>
            </a:r>
          </a:p>
          <a:p>
            <a:pPr algn="l"/>
            <a:r>
              <a:rPr lang="es-ES" b="0" i="0" dirty="0">
                <a:solidFill>
                  <a:srgbClr val="DAD5CD"/>
                </a:solidFill>
                <a:effectLst/>
                <a:latin typeface="Söhne"/>
              </a:rPr>
              <a:t>Es muy importante que te plantees las siguientes preguntas antes de decantarte por alguna de las librerías.</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En resumen, "</a:t>
            </a:r>
            <a:r>
              <a:rPr lang="es-ES" b="0" i="0" dirty="0" err="1">
                <a:solidFill>
                  <a:srgbClr val="D1D5DB"/>
                </a:solidFill>
                <a:effectLst/>
                <a:latin typeface="Söhne"/>
              </a:rPr>
              <a:t>ws</a:t>
            </a:r>
            <a:r>
              <a:rPr lang="es-ES" b="0" i="0" dirty="0">
                <a:solidFill>
                  <a:srgbClr val="D1D5DB"/>
                </a:solidFill>
                <a:effectLst/>
                <a:latin typeface="Söhne"/>
              </a:rPr>
              <a:t>" y "socket.io" son dos librerías para implementar comunicación en tiempo real en aplicaciones web a través de </a:t>
            </a:r>
            <a:r>
              <a:rPr lang="es-ES" b="0" i="0" dirty="0" err="1">
                <a:solidFill>
                  <a:srgbClr val="D1D5DB"/>
                </a:solidFill>
                <a:effectLst/>
                <a:latin typeface="Söhne"/>
              </a:rPr>
              <a:t>WebSockets</a:t>
            </a:r>
            <a:r>
              <a:rPr lang="es-ES" b="0" i="0" dirty="0">
                <a:solidFill>
                  <a:srgbClr val="D1D5DB"/>
                </a:solidFill>
                <a:effectLst/>
                <a:latin typeface="Söhne"/>
              </a:rPr>
              <a:t>. "</a:t>
            </a:r>
            <a:r>
              <a:rPr lang="es-ES" b="0" i="0" dirty="0" err="1">
                <a:solidFill>
                  <a:srgbClr val="D1D5DB"/>
                </a:solidFill>
                <a:effectLst/>
                <a:latin typeface="Söhne"/>
              </a:rPr>
              <a:t>ws</a:t>
            </a:r>
            <a:r>
              <a:rPr lang="es-ES" b="0" i="0" dirty="0">
                <a:solidFill>
                  <a:srgbClr val="D1D5DB"/>
                </a:solidFill>
                <a:effectLst/>
                <a:latin typeface="Söhne"/>
              </a:rPr>
              <a:t>" es una opción más básica y de bajo nivel, centrada en la funcionalidad fundamental de WebSocket, mientras que "socket.io" es una librería más avanzada que construye sobre WebSocket, agregando funcionalidades como manejo de reconexión, compatibilidad con varios protocolos de transporte y una comunidad más amplia. La elección entre ambas depende de los requisitos específicos de la aplicación, siendo "</a:t>
            </a:r>
            <a:r>
              <a:rPr lang="es-ES" b="0" i="0" dirty="0" err="1">
                <a:solidFill>
                  <a:srgbClr val="D1D5DB"/>
                </a:solidFill>
                <a:effectLst/>
                <a:latin typeface="Söhne"/>
              </a:rPr>
              <a:t>ws</a:t>
            </a:r>
            <a:r>
              <a:rPr lang="es-ES" b="0" i="0" dirty="0">
                <a:solidFill>
                  <a:srgbClr val="D1D5DB"/>
                </a:solidFill>
                <a:effectLst/>
                <a:latin typeface="Söhne"/>
              </a:rPr>
              <a:t>" adecuado para casos más simples y "socket.io" ofreciendo flexibilidad y características adicionales.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87483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37</a:t>
            </a:fld>
            <a:endParaRPr lang="es-ES"/>
          </a:p>
        </p:txBody>
      </p:sp>
    </p:spTree>
    <p:extLst>
      <p:ext uri="{BB962C8B-B14F-4D97-AF65-F5344CB8AC3E}">
        <p14:creationId xmlns:p14="http://schemas.microsoft.com/office/powerpoint/2010/main" val="32274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38</a:t>
            </a:fld>
            <a:endParaRPr lang="es-ES"/>
          </a:p>
        </p:txBody>
      </p:sp>
    </p:spTree>
    <p:extLst>
      <p:ext uri="{BB962C8B-B14F-4D97-AF65-F5344CB8AC3E}">
        <p14:creationId xmlns:p14="http://schemas.microsoft.com/office/powerpoint/2010/main" val="137568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41</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s-ES" b="1" dirty="0"/>
              <a:t>SignalR</a:t>
            </a:r>
            <a:r>
              <a:rPr lang="es-ES" dirty="0"/>
              <a:t> es una tecnología que permite a un desarrollador crear un servicio que puede tener múltiples clientes y emitir mensajes a todos ellos o a un subconjunto de ellos en directo y en tiempo real.</a:t>
            </a:r>
          </a:p>
          <a:p>
            <a:pPr marL="285750" indent="-285750" algn="just">
              <a:buFont typeface="Arial" panose="020B0604020202020204" pitchFamily="34" charset="0"/>
              <a:buChar char="•"/>
            </a:pPr>
            <a:r>
              <a:rPr lang="es-ES" dirty="0"/>
              <a:t>Como desarrollador, no necesitas preocuparte demasiado por cómo función todo por detrás. </a:t>
            </a:r>
            <a:r>
              <a:rPr lang="es-ES" b="1" dirty="0"/>
              <a:t>SignalR</a:t>
            </a:r>
            <a:r>
              <a:rPr lang="es-ES" dirty="0"/>
              <a:t> hace el trabajo pesado por ti y se encarga de las diferentes formas en que los dispositivos pueden comunicarse en tiempo real. Puedes escribir tu código en C# y SignalR se encargará de que funcione en diferentes tecnologías, dependiendo de lo que sea mejor para el navegador web que esté utilizando el usuario.</a:t>
            </a:r>
          </a:p>
          <a:p>
            <a:pPr marL="285750" indent="-285750" algn="just">
              <a:buFont typeface="Arial" panose="020B0604020202020204" pitchFamily="34" charset="0"/>
              <a:buChar char="•"/>
            </a:pPr>
            <a:r>
              <a:rPr lang="es-ES" dirty="0"/>
              <a:t>Por ejemplo, si el navegador del usuario admite </a:t>
            </a:r>
            <a:r>
              <a:rPr lang="es-ES" b="1" dirty="0"/>
              <a:t>WebSocket</a:t>
            </a:r>
            <a:r>
              <a:rPr lang="es-ES" dirty="0"/>
              <a:t> , </a:t>
            </a:r>
            <a:r>
              <a:rPr lang="es-ES" b="1" dirty="0"/>
              <a:t>SignalR</a:t>
            </a:r>
            <a:r>
              <a:rPr lang="es-ES" dirty="0"/>
              <a:t> la utilizará. Pero si el navegador no es compatible, SignalR elegirá otras tecnologías para asegurarse de que tu código siga funcionando sin problemas. </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48</a:t>
            </a:fld>
            <a:endParaRPr lang="es-ES"/>
          </a:p>
        </p:txBody>
      </p:sp>
    </p:spTree>
    <p:extLst>
      <p:ext uri="{BB962C8B-B14F-4D97-AF65-F5344CB8AC3E}">
        <p14:creationId xmlns:p14="http://schemas.microsoft.com/office/powerpoint/2010/main" val="4116988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es como el punto de entrada crítico cuando trabajamos con SignalR, cuando abras tu página web, es decir, actives tu cliente lo que a hacer es conectarse a este “Hub” y ese “Hub” lo que va a hacer es mantener la conexión, es decir, es crear una conexión que vamos a mantener viva.  En resumen el </a:t>
            </a:r>
            <a:r>
              <a:rPr lang="es-ES" dirty="0" err="1"/>
              <a:t>hub</a:t>
            </a:r>
            <a:r>
              <a:rPr lang="es-ES" dirty="0"/>
              <a:t> es el encargado de enviar y recibir mensajes de todos los clientes conectados.</a:t>
            </a:r>
          </a:p>
          <a:p>
            <a:r>
              <a:rPr lang="es-ES" dirty="0"/>
              <a:t>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53</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54</a:t>
            </a:fld>
            <a:endParaRPr lang="es-ES"/>
          </a:p>
        </p:txBody>
      </p:sp>
    </p:spTree>
    <p:extLst>
      <p:ext uri="{BB962C8B-B14F-4D97-AF65-F5344CB8AC3E}">
        <p14:creationId xmlns:p14="http://schemas.microsoft.com/office/powerpoint/2010/main" val="114532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digamos que el servidor actúa como aquella persona que constantemente olvida tu nombre o no recuerda quién eres y en caso de querer comunicarte con ella, debes ser tú el primero que debes de tomar la iniciativa. 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55</a:t>
            </a:fld>
            <a:endParaRPr lang="es-ES"/>
          </a:p>
        </p:txBody>
      </p:sp>
    </p:spTree>
    <p:extLst>
      <p:ext uri="{BB962C8B-B14F-4D97-AF65-F5344CB8AC3E}">
        <p14:creationId xmlns:p14="http://schemas.microsoft.com/office/powerpoint/2010/main" val="3289518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56</a:t>
            </a:fld>
            <a:endParaRPr lang="es-ES"/>
          </a:p>
        </p:txBody>
      </p:sp>
    </p:spTree>
    <p:extLst>
      <p:ext uri="{BB962C8B-B14F-4D97-AF65-F5344CB8AC3E}">
        <p14:creationId xmlns:p14="http://schemas.microsoft.com/office/powerpoint/2010/main" val="1840385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57</a:t>
            </a:fld>
            <a:endParaRPr lang="es-ES"/>
          </a:p>
        </p:txBody>
      </p:sp>
    </p:spTree>
    <p:extLst>
      <p:ext uri="{BB962C8B-B14F-4D97-AF65-F5344CB8AC3E}">
        <p14:creationId xmlns:p14="http://schemas.microsoft.com/office/powerpoint/2010/main" val="343035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0" i="0" dirty="0">
                <a:solidFill>
                  <a:srgbClr val="E3E3E3"/>
                </a:solidFill>
                <a:effectLst/>
                <a:latin typeface="Google Sans"/>
              </a:rPr>
              <a:t>El CORS (Cross-</a:t>
            </a:r>
            <a:r>
              <a:rPr lang="es-ES" b="0" i="0" dirty="0" err="1">
                <a:solidFill>
                  <a:srgbClr val="E3E3E3"/>
                </a:solidFill>
                <a:effectLst/>
                <a:latin typeface="Google Sans"/>
              </a:rPr>
              <a:t>Origin</a:t>
            </a:r>
            <a:r>
              <a:rPr lang="es-ES" b="0" i="0" dirty="0">
                <a:solidFill>
                  <a:srgbClr val="E3E3E3"/>
                </a:solidFill>
                <a:effectLst/>
                <a:latin typeface="Google Sans"/>
              </a:rPr>
              <a:t> </a:t>
            </a:r>
            <a:r>
              <a:rPr lang="es-ES" b="0" i="0" dirty="0" err="1">
                <a:solidFill>
                  <a:srgbClr val="E3E3E3"/>
                </a:solidFill>
                <a:effectLst/>
                <a:latin typeface="Google Sans"/>
              </a:rPr>
              <a:t>Resource</a:t>
            </a:r>
            <a:r>
              <a:rPr lang="es-ES" b="0" i="0" dirty="0">
                <a:solidFill>
                  <a:srgbClr val="E3E3E3"/>
                </a:solidFill>
                <a:effectLst/>
                <a:latin typeface="Google Sans"/>
              </a:rPr>
              <a:t> </a:t>
            </a:r>
            <a:r>
              <a:rPr lang="es-ES" b="0" i="0" dirty="0" err="1">
                <a:solidFill>
                  <a:srgbClr val="E3E3E3"/>
                </a:solidFill>
                <a:effectLst/>
                <a:latin typeface="Google Sans"/>
              </a:rPr>
              <a:t>Sharing</a:t>
            </a:r>
            <a:r>
              <a:rPr lang="es-ES" b="0" i="0" dirty="0">
                <a:solidFill>
                  <a:srgbClr val="E3E3E3"/>
                </a:solidFill>
                <a:effectLst/>
                <a:latin typeface="Google Sans"/>
              </a:rPr>
              <a:t>) es un mecanismo de seguridad que permite a los navegadores web permitir que las solicitudes HTTP entren desde un origen distinto al que se encuentra la página web que está realizando la solicitud.</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58</a:t>
            </a:fld>
            <a:endParaRPr lang="es-ES"/>
          </a:p>
        </p:txBody>
      </p:sp>
    </p:spTree>
    <p:extLst>
      <p:ext uri="{BB962C8B-B14F-4D97-AF65-F5344CB8AC3E}">
        <p14:creationId xmlns:p14="http://schemas.microsoft.com/office/powerpoint/2010/main" val="1633273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conexión que hay entre cliente y servidor en este caso siempre se mantendrá abierta a menos que el cliente se cierre. ¿Cómo podemos crear un Hub? Simplemente un </a:t>
            </a:r>
            <a:r>
              <a:rPr lang="es-ES" dirty="0" err="1"/>
              <a:t>hub</a:t>
            </a:r>
            <a:r>
              <a:rPr lang="es-ES" dirty="0"/>
              <a:t> es una clase que extiende del paquete Hub que proviene de la librería de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61</a:t>
            </a:fld>
            <a:endParaRPr lang="es-ES"/>
          </a:p>
        </p:txBody>
      </p:sp>
    </p:spTree>
    <p:extLst>
      <p:ext uri="{BB962C8B-B14F-4D97-AF65-F5344CB8AC3E}">
        <p14:creationId xmlns:p14="http://schemas.microsoft.com/office/powerpoint/2010/main" val="4062114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concentradores llaman al código del lado del cliente enviando mensajes que contienen el nombre y los parámetros del método del lado del cliente. Los objetos enviados como parámetros de método se </a:t>
            </a:r>
            <a:r>
              <a:rPr lang="es-ES" dirty="0" err="1"/>
              <a:t>deserializan</a:t>
            </a:r>
            <a:r>
              <a:rPr lang="es-ES" dirty="0"/>
              <a:t> mediante el protocolo configurado. El cliente intenta hacer coincidir el nombre con un método en el código del lado del cliente. Cuando el cliente encuentra una coincidencia, llama al método y le pasa los datos de los parámetros </a:t>
            </a:r>
            <a:r>
              <a:rPr lang="es-ES" dirty="0" err="1"/>
              <a:t>des-serializados</a:t>
            </a:r>
            <a:r>
              <a:rPr lang="es-ES" dirty="0"/>
              <a:t>.</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71</a:t>
            </a:fld>
            <a:endParaRPr lang="es-ES"/>
          </a:p>
        </p:txBody>
      </p:sp>
    </p:spTree>
    <p:extLst>
      <p:ext uri="{BB962C8B-B14F-4D97-AF65-F5344CB8AC3E}">
        <p14:creationId xmlns:p14="http://schemas.microsoft.com/office/powerpoint/2010/main" val="3454105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80</a:t>
            </a:fld>
            <a:endParaRPr lang="es-ES"/>
          </a:p>
        </p:txBody>
      </p:sp>
    </p:spTree>
    <p:extLst>
      <p:ext uri="{BB962C8B-B14F-4D97-AF65-F5344CB8AC3E}">
        <p14:creationId xmlns:p14="http://schemas.microsoft.com/office/powerpoint/2010/main" val="294513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83</a:t>
            </a:fld>
            <a:endParaRPr lang="es-ES"/>
          </a:p>
        </p:txBody>
      </p:sp>
    </p:spTree>
    <p:extLst>
      <p:ext uri="{BB962C8B-B14F-4D97-AF65-F5344CB8AC3E}">
        <p14:creationId xmlns:p14="http://schemas.microsoft.com/office/powerpoint/2010/main" val="2317956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84</a:t>
            </a:fld>
            <a:endParaRPr lang="es-ES"/>
          </a:p>
        </p:txBody>
      </p:sp>
    </p:spTree>
    <p:extLst>
      <p:ext uri="{BB962C8B-B14F-4D97-AF65-F5344CB8AC3E}">
        <p14:creationId xmlns:p14="http://schemas.microsoft.com/office/powerpoint/2010/main" val="1245597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pasar por ejemplo que </a:t>
            </a:r>
            <a:r>
              <a:rPr lang="es-ES" dirty="0" err="1"/>
              <a:t>querramos</a:t>
            </a:r>
            <a:r>
              <a:rPr lang="es-ES" dirty="0"/>
              <a:t> hacer una exportación a Excel de una tabla, entonces pulsamos el botón exportar y se manda una notificación al front “El Excel se está preparando” y nos quedamos a la espera para que cuando la tarea termine notifique al front “El Excel está listo” pero queremos que aunque el cliente esté en dos pestañas distintas de la aplicación recibe en ambas la notificación. Para eso utilizaremos </a:t>
            </a:r>
            <a:r>
              <a:rPr lang="es-ES" dirty="0" err="1"/>
              <a:t>User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86</a:t>
            </a:fld>
            <a:endParaRPr lang="es-ES"/>
          </a:p>
        </p:txBody>
      </p:sp>
    </p:spTree>
    <p:extLst>
      <p:ext uri="{BB962C8B-B14F-4D97-AF65-F5344CB8AC3E}">
        <p14:creationId xmlns:p14="http://schemas.microsoft.com/office/powerpoint/2010/main" val="392185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cuales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87</a:t>
            </a:fld>
            <a:endParaRPr lang="es-ES"/>
          </a:p>
        </p:txBody>
      </p:sp>
    </p:spTree>
    <p:extLst>
      <p:ext uri="{BB962C8B-B14F-4D97-AF65-F5344CB8AC3E}">
        <p14:creationId xmlns:p14="http://schemas.microsoft.com/office/powerpoint/2010/main" val="4232119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88</a:t>
            </a:fld>
            <a:endParaRPr lang="es-ES"/>
          </a:p>
        </p:txBody>
      </p:sp>
    </p:spTree>
    <p:extLst>
      <p:ext uri="{BB962C8B-B14F-4D97-AF65-F5344CB8AC3E}">
        <p14:creationId xmlns:p14="http://schemas.microsoft.com/office/powerpoint/2010/main" val="413199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89</a:t>
            </a:fld>
            <a:endParaRPr lang="es-ES"/>
          </a:p>
        </p:txBody>
      </p:sp>
    </p:spTree>
    <p:extLst>
      <p:ext uri="{BB962C8B-B14F-4D97-AF65-F5344CB8AC3E}">
        <p14:creationId xmlns:p14="http://schemas.microsoft.com/office/powerpoint/2010/main" val="12880857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90</a:t>
            </a:fld>
            <a:endParaRPr lang="es-ES"/>
          </a:p>
        </p:txBody>
      </p:sp>
    </p:spTree>
    <p:extLst>
      <p:ext uri="{BB962C8B-B14F-4D97-AF65-F5344CB8AC3E}">
        <p14:creationId xmlns:p14="http://schemas.microsoft.com/office/powerpoint/2010/main" val="18453507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91</a:t>
            </a:fld>
            <a:endParaRPr lang="es-ES"/>
          </a:p>
        </p:txBody>
      </p:sp>
    </p:spTree>
    <p:extLst>
      <p:ext uri="{BB962C8B-B14F-4D97-AF65-F5344CB8AC3E}">
        <p14:creationId xmlns:p14="http://schemas.microsoft.com/office/powerpoint/2010/main" val="33675427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Tenemos una última opción que es </a:t>
            </a:r>
            <a:r>
              <a:rPr lang="es-ES" dirty="0" err="1"/>
              <a:t>None</a:t>
            </a:r>
            <a:r>
              <a:rPr lang="es-ES" dirty="0"/>
              <a:t>, pero </a:t>
            </a:r>
            <a:r>
              <a:rPr lang="es-ES" dirty="0" err="1"/>
              <a:t>qu</a:t>
            </a:r>
            <a:r>
              <a:rPr lang="es-ES" dirty="0"/>
              <a:t> </a:t>
            </a:r>
            <a:r>
              <a:rPr lang="es-ES" dirty="0" err="1"/>
              <a:t>eno</a:t>
            </a:r>
            <a:r>
              <a:rPr lang="es-ES" dirty="0"/>
              <a:t> es útil porque sino no estaríamos utilizando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97</a:t>
            </a:fld>
            <a:endParaRPr lang="es-ES"/>
          </a:p>
        </p:txBody>
      </p:sp>
    </p:spTree>
    <p:extLst>
      <p:ext uri="{BB962C8B-B14F-4D97-AF65-F5344CB8AC3E}">
        <p14:creationId xmlns:p14="http://schemas.microsoft.com/office/powerpoint/2010/main" val="258751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99</a:t>
            </a:fld>
            <a:endParaRPr lang="es-ES"/>
          </a:p>
        </p:txBody>
      </p:sp>
    </p:spTree>
    <p:extLst>
      <p:ext uri="{BB962C8B-B14F-4D97-AF65-F5344CB8AC3E}">
        <p14:creationId xmlns:p14="http://schemas.microsoft.com/office/powerpoint/2010/main" val="4099612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E6E6E6"/>
                </a:solidFill>
                <a:effectLst/>
                <a:latin typeface="Segoe UI" panose="020B0502040204020203" pitchFamily="34" charset="0"/>
              </a:rPr>
              <a:t>En </a:t>
            </a:r>
            <a:r>
              <a:rPr lang="es-ES" b="0" i="0" dirty="0" err="1">
                <a:solidFill>
                  <a:srgbClr val="E6E6E6"/>
                </a:solidFill>
                <a:effectLst/>
                <a:latin typeface="Segoe UI" panose="020B0502040204020203" pitchFamily="34" charset="0"/>
              </a:rPr>
              <a:t>SignalR</a:t>
            </a:r>
            <a:r>
              <a:rPr lang="es-ES" b="0" i="0" dirty="0">
                <a:solidFill>
                  <a:srgbClr val="E6E6E6"/>
                </a:solidFill>
                <a:effectLst/>
                <a:latin typeface="Segoe UI" panose="020B0502040204020203" pitchFamily="34" charset="0"/>
              </a:rPr>
              <a:t> de ASP.NET Core, es posible acceder a una instancia de </a:t>
            </a:r>
            <a:r>
              <a:rPr lang="es-ES" dirty="0" err="1"/>
              <a:t>IHubContext</a:t>
            </a:r>
            <a:r>
              <a:rPr lang="es-ES" b="0" i="0" dirty="0">
                <a:solidFill>
                  <a:srgbClr val="E6E6E6"/>
                </a:solidFill>
                <a:effectLst/>
                <a:latin typeface="Segoe UI" panose="020B0502040204020203" pitchFamily="34" charset="0"/>
              </a:rPr>
              <a:t> a través de la inserción de dependencias. Es posible insertar una instancia de </a:t>
            </a:r>
            <a:r>
              <a:rPr lang="es-ES" dirty="0" err="1"/>
              <a:t>IHubContext</a:t>
            </a:r>
            <a:r>
              <a:rPr lang="es-ES" b="0" i="0" dirty="0">
                <a:solidFill>
                  <a:srgbClr val="E6E6E6"/>
                </a:solidFill>
                <a:effectLst/>
                <a:latin typeface="Segoe UI" panose="020B0502040204020203" pitchFamily="34" charset="0"/>
              </a:rPr>
              <a:t> en un controlador,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103</a:t>
            </a:fld>
            <a:endParaRPr lang="es-ES"/>
          </a:p>
        </p:txBody>
      </p:sp>
    </p:spTree>
    <p:extLst>
      <p:ext uri="{BB962C8B-B14F-4D97-AF65-F5344CB8AC3E}">
        <p14:creationId xmlns:p14="http://schemas.microsoft.com/office/powerpoint/2010/main" val="1362707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107</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a:t>
            </a:r>
            <a:r>
              <a:rPr lang="es-ES" dirty="0" err="1"/>
              <a:t>ténica</a:t>
            </a:r>
            <a:r>
              <a:rPr lang="es-ES" dirty="0"/>
              <a:t> no tiene un creador específico ya que se desarrollo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estamos consumiendo ahí unos recursos </a:t>
            </a:r>
            <a:r>
              <a:rPr lang="es-ES" dirty="0" err="1"/>
              <a:t>inncesariamente</a:t>
            </a:r>
            <a:r>
              <a:rPr lang="es-ES" dirty="0"/>
              <a:t> ya que si el servidor no tiene datos disponibles con frecuencia lo que va ocurriendo es que las </a:t>
            </a:r>
            <a:r>
              <a:rPr lang="es-ES" dirty="0" err="1"/>
              <a:t>peticiónes</a:t>
            </a:r>
            <a:r>
              <a:rPr lang="es-ES" dirty="0"/>
              <a:t> tienen </a:t>
            </a:r>
            <a:r>
              <a:rPr lang="es-ES" dirty="0" err="1"/>
              <a:t>timeouts</a:t>
            </a:r>
            <a:r>
              <a:rPr lang="es-ES" dirty="0"/>
              <a:t> y en caso de ocurrir esto inmediatamente se levanta otra petición hacia el server y esto empieza a </a:t>
            </a:r>
            <a:r>
              <a:rPr lang="es-ES" dirty="0" err="1"/>
              <a:t>acrearnos</a:t>
            </a:r>
            <a:r>
              <a:rPr lang="es-ES" dirty="0"/>
              <a:t> una gran cantidad de tráfico HTTP innecesario.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creador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La más destacable de esta tecnología es que es bidireccional desde un servidor al cliente. Esto según como se mire puede ser una ventaja o desventaja. Pero la idea con esto es valorar qué es lo que buscamos en nuestra aplicación y decidir la tecnología a utilizar.</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y esta tecnología entonces fuese perfecta para ese tipo de implementaciones. Entonces en este caso no lo consideraríamos una desventaja. Y la otra desventaja estaría relacionada con el uso del protocolo de HTTP ya que si hay algún fallo en la red podríamos tener perdida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 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servidor.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Esto ayuda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a:t>
            </a:r>
            <a:r>
              <a:rPr lang="es-ES" b="0" i="0" dirty="0" err="1">
                <a:solidFill>
                  <a:srgbClr val="E3E3E3"/>
                </a:solidFill>
                <a:effectLst/>
                <a:latin typeface="Google Sans"/>
              </a:rPr>
              <a:t>nps</a:t>
            </a:r>
            <a:r>
              <a:rPr lang="es-ES" b="0" i="0" dirty="0">
                <a:solidFill>
                  <a:srgbClr val="E3E3E3"/>
                </a:solidFill>
                <a:effectLst/>
                <a:latin typeface="Google Sans"/>
              </a:rPr>
              <a:t> </a:t>
            </a:r>
            <a:r>
              <a:rPr lang="es-ES" b="0" i="0" dirty="0" err="1">
                <a:solidFill>
                  <a:srgbClr val="E3E3E3"/>
                </a:solidFill>
                <a:effectLst/>
                <a:latin typeface="Google Sans"/>
              </a:rPr>
              <a:t>darantiza</a:t>
            </a:r>
            <a:r>
              <a:rPr lang="es-ES" b="0" i="0" dirty="0">
                <a:solidFill>
                  <a:srgbClr val="E3E3E3"/>
                </a:solidFill>
                <a:effectLst/>
                <a:latin typeface="Google Sans"/>
              </a:rPr>
              <a:t>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punto vamos a hablar de </a:t>
            </a:r>
            <a:r>
              <a:rPr lang="es-ES" dirty="0" err="1"/>
              <a:t>forever</a:t>
            </a:r>
            <a:r>
              <a:rPr lang="es-ES" dirty="0"/>
              <a:t> </a:t>
            </a:r>
            <a:r>
              <a:rPr lang="es-ES" dirty="0" err="1"/>
              <a:t>frame</a:t>
            </a:r>
            <a:r>
              <a:rPr lang="es-ES" dirty="0"/>
              <a:t>  </a:t>
            </a:r>
            <a:r>
              <a:rPr lang="es-ES" dirty="0" err="1"/>
              <a:t>Forever</a:t>
            </a:r>
            <a:r>
              <a:rPr lang="es-ES" dirty="0"/>
              <a:t> </a:t>
            </a:r>
            <a:r>
              <a:rPr lang="es-ES" dirty="0" err="1"/>
              <a:t>frame</a:t>
            </a:r>
            <a:r>
              <a:rPr lang="es-ES" dirty="0"/>
              <a:t> no tiene un creador especifico, se trata exactamente de una comunicación en tiempo real que utiliza un </a:t>
            </a:r>
            <a:r>
              <a:rPr lang="es-ES" dirty="0" err="1"/>
              <a:t>iframe</a:t>
            </a:r>
            <a:r>
              <a:rPr lang="es-ES" dirty="0"/>
              <a:t> que nunca se cierra. A través de este </a:t>
            </a:r>
            <a:r>
              <a:rPr lang="es-ES" dirty="0" err="1"/>
              <a:t>iframe</a:t>
            </a:r>
            <a:r>
              <a:rPr lang="es-ES" dirty="0"/>
              <a:t>, el servidor puede enviar actualizaciones o eventos al cliente.</a:t>
            </a:r>
          </a:p>
          <a:p>
            <a:r>
              <a:rPr lang="es-ES" dirty="0"/>
              <a:t>Tiene diferentes ventajas como por ejemplo las compatibilidad con los navegadores y la posibilidad de establecer una comunicación permanente entre el servidor y el cliente.</a:t>
            </a:r>
          </a:p>
          <a:p>
            <a:r>
              <a:rPr lang="es-ES" dirty="0"/>
              <a:t>Como desventajas tenemos el consumo excesivo de recursos del servidor y del cliente debido a que mantiene conexiones abiertas permanentemente. Otra desventaja a raíz de mantener las conexiones permanentes sería las posibles vulnerabilidades que puede causar esto como por ejemplo que un atacante te inserte código malicioso en el </a:t>
            </a:r>
            <a:r>
              <a:rPr lang="es-ES" dirty="0" err="1"/>
              <a:t>iframe</a:t>
            </a:r>
            <a:r>
              <a:rPr lang="es-ES" dirty="0"/>
              <a:t> o la posibilidad de que algún momento la información que se recibe desde el servidor quede expuesta o similares…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358867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waves">
  <p:cSld name="Blank bottom waves">
    <p:spTree>
      <p:nvGrpSpPr>
        <p:cNvPr id="1" name="Shape 72"/>
        <p:cNvGrpSpPr/>
        <p:nvPr/>
      </p:nvGrpSpPr>
      <p:grpSpPr>
        <a:xfrm>
          <a:off x="0" y="0"/>
          <a:ext cx="0" cy="0"/>
          <a:chOff x="0" y="0"/>
          <a:chExt cx="0" cy="0"/>
        </a:xfrm>
      </p:grpSpPr>
      <p:grpSp>
        <p:nvGrpSpPr>
          <p:cNvPr id="73" name="Google Shape;73;p11"/>
          <p:cNvGrpSpPr/>
          <p:nvPr/>
        </p:nvGrpSpPr>
        <p:grpSpPr>
          <a:xfrm>
            <a:off x="-13745" y="4780431"/>
            <a:ext cx="9918836" cy="2076000"/>
            <a:chOff x="1669785" y="210240"/>
            <a:chExt cx="3861435" cy="1568450"/>
          </a:xfrm>
        </p:grpSpPr>
        <p:sp>
          <p:nvSpPr>
            <p:cNvPr id="74" name="Google Shape;74;p11"/>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grpSp>
      <p:sp>
        <p:nvSpPr>
          <p:cNvPr id="77" name="Google Shape;77;p11"/>
          <p:cNvSpPr txBox="1">
            <a:spLocks noGrp="1"/>
          </p:cNvSpPr>
          <p:nvPr>
            <p:ph type="sldNum" idx="12"/>
          </p:nvPr>
        </p:nvSpPr>
        <p:spPr>
          <a:xfrm>
            <a:off x="9187299"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070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01/02/2024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01/02/2024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01/02/2024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01/02/2024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customXml" Target="../ink/ink1.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gif"/><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8.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93.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2024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a:t>
            </a:r>
            <a:r>
              <a:rPr lang="es-ES" dirty="0" err="1">
                <a:solidFill>
                  <a:schemeClr val="tx1"/>
                </a:solidFill>
              </a:rPr>
              <a:t>Websocket</a:t>
            </a:r>
            <a:r>
              <a:rPr lang="es-ES" dirty="0">
                <a:solidFill>
                  <a:schemeClr val="tx1"/>
                </a:solidFill>
              </a:rPr>
              <a: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0F1D236-0987-A3E0-CEFC-20BA60C1E3C5}"/>
              </a:ext>
            </a:extLst>
          </p:cNvPr>
          <p:cNvSpPr/>
          <p:nvPr/>
        </p:nvSpPr>
        <p:spPr>
          <a:xfrm>
            <a:off x="228600" y="1623060"/>
            <a:ext cx="9311640" cy="6705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52AB767-2343-E6BD-FE22-5D2CAC7CE4F7}"/>
              </a:ext>
            </a:extLst>
          </p:cNvPr>
          <p:cNvSpPr>
            <a:spLocks noGrp="1"/>
          </p:cNvSpPr>
          <p:nvPr>
            <p:ph type="sldNum" sz="quarter" idx="12"/>
          </p:nvPr>
        </p:nvSpPr>
        <p:spPr/>
        <p:txBody>
          <a:bodyPr/>
          <a:lstStyle/>
          <a:p>
            <a:fld id="{9A396ACE-1A63-459D-82B4-27C23849521D}" type="slidenum">
              <a:rPr lang="es-ES" smtClean="0"/>
              <a:t>100</a:t>
            </a:fld>
            <a:endParaRPr lang="es-ES"/>
          </a:p>
        </p:txBody>
      </p:sp>
      <p:sp>
        <p:nvSpPr>
          <p:cNvPr id="5" name="CuadroTexto 4">
            <a:extLst>
              <a:ext uri="{FF2B5EF4-FFF2-40B4-BE49-F238E27FC236}">
                <a16:creationId xmlns:a16="http://schemas.microsoft.com/office/drawing/2014/main" id="{9E150DC5-B88D-5F35-F505-7ED4035DDD29}"/>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8" name="CuadroTexto 7">
            <a:extLst>
              <a:ext uri="{FF2B5EF4-FFF2-40B4-BE49-F238E27FC236}">
                <a16:creationId xmlns:a16="http://schemas.microsoft.com/office/drawing/2014/main" id="{E582990B-76B0-B79B-366C-D3154D84B9E1}"/>
              </a:ext>
            </a:extLst>
          </p:cNvPr>
          <p:cNvSpPr txBox="1"/>
          <p:nvPr/>
        </p:nvSpPr>
        <p:spPr>
          <a:xfrm>
            <a:off x="228600" y="807720"/>
            <a:ext cx="9311640" cy="2031325"/>
          </a:xfrm>
          <a:prstGeom prst="rect">
            <a:avLst/>
          </a:prstGeom>
          <a:noFill/>
        </p:spPr>
        <p:txBody>
          <a:bodyPr wrap="square" rtlCol="0">
            <a:spAutoFit/>
          </a:bodyPr>
          <a:lstStyle/>
          <a:p>
            <a:r>
              <a:rPr lang="es-ES" dirty="0"/>
              <a:t>Podemos hacer filtros en el </a:t>
            </a:r>
            <a:r>
              <a:rPr lang="es-ES" b="1" dirty="0"/>
              <a:t>Hub</a:t>
            </a:r>
            <a:r>
              <a:rPr lang="es-ES" dirty="0"/>
              <a:t> de manera que podemos hacer algún tipo de filtrado</a:t>
            </a:r>
          </a:p>
          <a:p>
            <a:r>
              <a:rPr lang="es-ES" dirty="0"/>
              <a:t>del mensaje antes de distribuirlo a los remitentes necesarios.</a:t>
            </a:r>
          </a:p>
          <a:p>
            <a:endParaRPr lang="es-ES" dirty="0"/>
          </a:p>
          <a:p>
            <a:r>
              <a:rPr lang="es-ES" dirty="0"/>
              <a:t>Una casuística habitual para esto sería en los mensajes de chat, podemos filtrar los insultos y palabras malsonantes y sustituirlos por ***.</a:t>
            </a:r>
          </a:p>
          <a:p>
            <a:endParaRPr lang="es-ES" dirty="0"/>
          </a:p>
          <a:p>
            <a:r>
              <a:rPr lang="es-ES" dirty="0"/>
              <a:t>Vamos a preparar un ejemplo sencillo para mostrar cómo se pueden hacer filtros en los </a:t>
            </a:r>
            <a:r>
              <a:rPr lang="es-ES" dirty="0" err="1"/>
              <a:t>Hubs</a:t>
            </a:r>
            <a:r>
              <a:rPr lang="es-ES" dirty="0"/>
              <a:t>.</a:t>
            </a:r>
          </a:p>
        </p:txBody>
      </p:sp>
      <p:pic>
        <p:nvPicPr>
          <p:cNvPr id="17" name="Imagen 16" descr="Interfaz de usuario gráfica, Texto, Aplicación, Correo electrónico&#10;&#10;Descripción generada automáticamente">
            <a:extLst>
              <a:ext uri="{FF2B5EF4-FFF2-40B4-BE49-F238E27FC236}">
                <a16:creationId xmlns:a16="http://schemas.microsoft.com/office/drawing/2014/main" id="{F736E205-7365-3C60-D9E7-ADEDD72D5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248" y="2961002"/>
            <a:ext cx="4477503" cy="3061692"/>
          </a:xfrm>
          <a:prstGeom prst="rect">
            <a:avLst/>
          </a:prstGeom>
        </p:spPr>
      </p:pic>
    </p:spTree>
    <p:extLst>
      <p:ext uri="{BB962C8B-B14F-4D97-AF65-F5344CB8AC3E}">
        <p14:creationId xmlns:p14="http://schemas.microsoft.com/office/powerpoint/2010/main" val="41620354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3E0A05-B895-318D-EDC9-39ECC58BB44F}"/>
              </a:ext>
            </a:extLst>
          </p:cNvPr>
          <p:cNvSpPr>
            <a:spLocks noGrp="1"/>
          </p:cNvSpPr>
          <p:nvPr>
            <p:ph type="sldNum" sz="quarter" idx="12"/>
          </p:nvPr>
        </p:nvSpPr>
        <p:spPr/>
        <p:txBody>
          <a:bodyPr/>
          <a:lstStyle/>
          <a:p>
            <a:fld id="{9A396ACE-1A63-459D-82B4-27C23849521D}" type="slidenum">
              <a:rPr lang="es-ES" smtClean="0"/>
              <a:t>101</a:t>
            </a:fld>
            <a:endParaRPr lang="es-ES"/>
          </a:p>
        </p:txBody>
      </p:sp>
      <p:sp>
        <p:nvSpPr>
          <p:cNvPr id="5" name="CuadroTexto 4">
            <a:extLst>
              <a:ext uri="{FF2B5EF4-FFF2-40B4-BE49-F238E27FC236}">
                <a16:creationId xmlns:a16="http://schemas.microsoft.com/office/drawing/2014/main" id="{806ADFF2-83A8-F5A2-FA03-0B9CBB6E7B73}"/>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7" name="CuadroTexto 6">
            <a:extLst>
              <a:ext uri="{FF2B5EF4-FFF2-40B4-BE49-F238E27FC236}">
                <a16:creationId xmlns:a16="http://schemas.microsoft.com/office/drawing/2014/main" id="{2CC4BF53-631D-5C41-262F-52D5D199F1DF}"/>
              </a:ext>
            </a:extLst>
          </p:cNvPr>
          <p:cNvSpPr txBox="1"/>
          <p:nvPr/>
        </p:nvSpPr>
        <p:spPr>
          <a:xfrm>
            <a:off x="228600" y="758875"/>
            <a:ext cx="8001000" cy="646331"/>
          </a:xfrm>
          <a:prstGeom prst="rect">
            <a:avLst/>
          </a:prstGeom>
          <a:noFill/>
        </p:spPr>
        <p:txBody>
          <a:bodyPr wrap="square">
            <a:spAutoFit/>
          </a:bodyPr>
          <a:lstStyle/>
          <a:p>
            <a:r>
              <a:rPr lang="es-ES" b="1" dirty="0"/>
              <a:t> 1 – </a:t>
            </a:r>
            <a:r>
              <a:rPr lang="es-ES" dirty="0"/>
              <a:t>Añadimos una nueva capeta que llamaremos Filtros que la situaremos dentro de </a:t>
            </a:r>
            <a:r>
              <a:rPr lang="es-ES" dirty="0" err="1"/>
              <a:t>Hubs</a:t>
            </a:r>
            <a:r>
              <a:rPr lang="es-ES" dirty="0"/>
              <a:t>.</a:t>
            </a:r>
          </a:p>
        </p:txBody>
      </p:sp>
      <p:pic>
        <p:nvPicPr>
          <p:cNvPr id="8" name="Imagen 7">
            <a:extLst>
              <a:ext uri="{FF2B5EF4-FFF2-40B4-BE49-F238E27FC236}">
                <a16:creationId xmlns:a16="http://schemas.microsoft.com/office/drawing/2014/main" id="{9045D772-FD37-5327-752B-60204471D0F5}"/>
              </a:ext>
            </a:extLst>
          </p:cNvPr>
          <p:cNvPicPr>
            <a:picLocks noChangeAspect="1"/>
          </p:cNvPicPr>
          <p:nvPr/>
        </p:nvPicPr>
        <p:blipFill>
          <a:blip r:embed="rId2"/>
          <a:stretch>
            <a:fillRect/>
          </a:stretch>
        </p:blipFill>
        <p:spPr>
          <a:xfrm>
            <a:off x="462915" y="1478318"/>
            <a:ext cx="2305050" cy="752475"/>
          </a:xfrm>
          <a:prstGeom prst="rect">
            <a:avLst/>
          </a:prstGeom>
        </p:spPr>
      </p:pic>
      <p:sp>
        <p:nvSpPr>
          <p:cNvPr id="9" name="CuadroTexto 8">
            <a:extLst>
              <a:ext uri="{FF2B5EF4-FFF2-40B4-BE49-F238E27FC236}">
                <a16:creationId xmlns:a16="http://schemas.microsoft.com/office/drawing/2014/main" id="{27F6DAA4-D64C-651E-4909-B6E0998EE775}"/>
              </a:ext>
            </a:extLst>
          </p:cNvPr>
          <p:cNvSpPr txBox="1"/>
          <p:nvPr/>
        </p:nvSpPr>
        <p:spPr>
          <a:xfrm>
            <a:off x="228600" y="2230793"/>
            <a:ext cx="8909685" cy="369332"/>
          </a:xfrm>
          <a:prstGeom prst="rect">
            <a:avLst/>
          </a:prstGeom>
          <a:noFill/>
        </p:spPr>
        <p:txBody>
          <a:bodyPr wrap="square" rtlCol="0">
            <a:spAutoFit/>
          </a:bodyPr>
          <a:lstStyle/>
          <a:p>
            <a:r>
              <a:rPr lang="es-ES" b="1" dirty="0"/>
              <a:t>2 - </a:t>
            </a:r>
            <a:r>
              <a:rPr lang="es-ES" dirty="0"/>
              <a:t>Creamos la clase y hacemos que extienda de </a:t>
            </a:r>
            <a:r>
              <a:rPr lang="es-ES" b="1" dirty="0" err="1"/>
              <a:t>IHubFilter</a:t>
            </a:r>
            <a:endParaRPr lang="es-ES" b="1" dirty="0"/>
          </a:p>
        </p:txBody>
      </p:sp>
      <p:pic>
        <p:nvPicPr>
          <p:cNvPr id="10" name="Imagen 9">
            <a:extLst>
              <a:ext uri="{FF2B5EF4-FFF2-40B4-BE49-F238E27FC236}">
                <a16:creationId xmlns:a16="http://schemas.microsoft.com/office/drawing/2014/main" id="{37343939-75EA-ECD2-4262-6BDAF7747C1B}"/>
              </a:ext>
            </a:extLst>
          </p:cNvPr>
          <p:cNvPicPr>
            <a:picLocks noChangeAspect="1"/>
          </p:cNvPicPr>
          <p:nvPr/>
        </p:nvPicPr>
        <p:blipFill rotWithShape="1">
          <a:blip r:embed="rId3"/>
          <a:srcRect b="20213"/>
          <a:stretch/>
        </p:blipFill>
        <p:spPr>
          <a:xfrm>
            <a:off x="462915" y="2645436"/>
            <a:ext cx="4000500" cy="486384"/>
          </a:xfrm>
          <a:prstGeom prst="rect">
            <a:avLst/>
          </a:prstGeom>
        </p:spPr>
      </p:pic>
      <p:sp>
        <p:nvSpPr>
          <p:cNvPr id="11" name="CuadroTexto 10">
            <a:extLst>
              <a:ext uri="{FF2B5EF4-FFF2-40B4-BE49-F238E27FC236}">
                <a16:creationId xmlns:a16="http://schemas.microsoft.com/office/drawing/2014/main" id="{CD976A60-6A3F-48E7-CA94-9987985E459C}"/>
              </a:ext>
            </a:extLst>
          </p:cNvPr>
          <p:cNvSpPr txBox="1"/>
          <p:nvPr/>
        </p:nvSpPr>
        <p:spPr>
          <a:xfrm>
            <a:off x="228600" y="3360420"/>
            <a:ext cx="7139939" cy="369332"/>
          </a:xfrm>
          <a:prstGeom prst="rect">
            <a:avLst/>
          </a:prstGeom>
          <a:noFill/>
        </p:spPr>
        <p:txBody>
          <a:bodyPr wrap="square" rtlCol="0">
            <a:spAutoFit/>
          </a:bodyPr>
          <a:lstStyle/>
          <a:p>
            <a:r>
              <a:rPr lang="es-ES" b="1" dirty="0"/>
              <a:t>3 – </a:t>
            </a:r>
            <a:r>
              <a:rPr lang="es-ES" dirty="0"/>
              <a:t>Lo añadimos en la clase </a:t>
            </a:r>
            <a:r>
              <a:rPr lang="es-ES" sz="1600" dirty="0" err="1">
                <a:solidFill>
                  <a:schemeClr val="bg1"/>
                </a:solidFill>
                <a:highlight>
                  <a:srgbClr val="808080"/>
                </a:highlight>
                <a:latin typeface="Cascadia Mono" panose="020B0609020000020004" pitchFamily="49" charset="0"/>
                <a:cs typeface="Cascadia Mono" panose="020B0609020000020004" pitchFamily="49" charset="0"/>
              </a:rPr>
              <a:t>Program.cs</a:t>
            </a:r>
            <a:endParaRPr lang="es-ES" dirty="0">
              <a:solidFill>
                <a:schemeClr val="bg1"/>
              </a:solidFill>
              <a:highlight>
                <a:srgbClr val="808080"/>
              </a:highlight>
              <a:latin typeface="Cascadia Mono" panose="020B0609020000020004" pitchFamily="49" charset="0"/>
              <a:cs typeface="Cascadia Mono" panose="020B0609020000020004" pitchFamily="49" charset="0"/>
            </a:endParaRPr>
          </a:p>
        </p:txBody>
      </p:sp>
      <p:pic>
        <p:nvPicPr>
          <p:cNvPr id="13" name="Imagen 12">
            <a:extLst>
              <a:ext uri="{FF2B5EF4-FFF2-40B4-BE49-F238E27FC236}">
                <a16:creationId xmlns:a16="http://schemas.microsoft.com/office/drawing/2014/main" id="{63EFA35D-E321-F77A-90B7-5BF022B2617B}"/>
              </a:ext>
            </a:extLst>
          </p:cNvPr>
          <p:cNvPicPr>
            <a:picLocks noChangeAspect="1"/>
          </p:cNvPicPr>
          <p:nvPr/>
        </p:nvPicPr>
        <p:blipFill>
          <a:blip r:embed="rId4"/>
          <a:stretch>
            <a:fillRect/>
          </a:stretch>
        </p:blipFill>
        <p:spPr>
          <a:xfrm>
            <a:off x="462915" y="3828614"/>
            <a:ext cx="3829050" cy="809625"/>
          </a:xfrm>
          <a:prstGeom prst="rect">
            <a:avLst/>
          </a:prstGeom>
        </p:spPr>
      </p:pic>
      <p:cxnSp>
        <p:nvCxnSpPr>
          <p:cNvPr id="15" name="Conector recto 14">
            <a:extLst>
              <a:ext uri="{FF2B5EF4-FFF2-40B4-BE49-F238E27FC236}">
                <a16:creationId xmlns:a16="http://schemas.microsoft.com/office/drawing/2014/main" id="{2C1F5D15-B62E-1B78-A94A-EC5E3AD46225}"/>
              </a:ext>
            </a:extLst>
          </p:cNvPr>
          <p:cNvCxnSpPr/>
          <p:nvPr/>
        </p:nvCxnSpPr>
        <p:spPr>
          <a:xfrm>
            <a:off x="1615440" y="4358640"/>
            <a:ext cx="6781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236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2396C88-1D54-4401-CAAB-EA34F447E281}"/>
              </a:ext>
            </a:extLst>
          </p:cNvPr>
          <p:cNvSpPr>
            <a:spLocks noGrp="1"/>
          </p:cNvSpPr>
          <p:nvPr>
            <p:ph type="sldNum" sz="quarter" idx="12"/>
          </p:nvPr>
        </p:nvSpPr>
        <p:spPr/>
        <p:txBody>
          <a:bodyPr/>
          <a:lstStyle/>
          <a:p>
            <a:fld id="{9A396ACE-1A63-459D-82B4-27C23849521D}" type="slidenum">
              <a:rPr lang="es-ES" smtClean="0"/>
              <a:t>102</a:t>
            </a:fld>
            <a:endParaRPr lang="es-ES"/>
          </a:p>
        </p:txBody>
      </p:sp>
      <p:sp>
        <p:nvSpPr>
          <p:cNvPr id="5" name="CuadroTexto 4">
            <a:extLst>
              <a:ext uri="{FF2B5EF4-FFF2-40B4-BE49-F238E27FC236}">
                <a16:creationId xmlns:a16="http://schemas.microsoft.com/office/drawing/2014/main" id="{CFE70CBC-0413-F8C4-F663-230112DE24D5}"/>
              </a:ext>
            </a:extLst>
          </p:cNvPr>
          <p:cNvSpPr txBox="1"/>
          <p:nvPr/>
        </p:nvSpPr>
        <p:spPr>
          <a:xfrm>
            <a:off x="235168" y="729938"/>
            <a:ext cx="7876222" cy="923330"/>
          </a:xfrm>
          <a:prstGeom prst="rect">
            <a:avLst/>
          </a:prstGeom>
          <a:noFill/>
        </p:spPr>
        <p:txBody>
          <a:bodyPr wrap="square" rtlCol="0">
            <a:spAutoFit/>
          </a:bodyPr>
          <a:lstStyle/>
          <a:p>
            <a:r>
              <a:rPr lang="es-ES" b="1" dirty="0"/>
              <a:t>4 – </a:t>
            </a:r>
            <a:r>
              <a:rPr lang="es-ES" dirty="0"/>
              <a:t>Preparamos el método que se ejecutará antes de que se transmita el mensaje</a:t>
            </a:r>
          </a:p>
          <a:p>
            <a:r>
              <a:rPr lang="es-ES" dirty="0"/>
              <a:t>a los clientes indicados:</a:t>
            </a:r>
          </a:p>
          <a:p>
            <a:endParaRPr lang="es-ES" b="1" dirty="0"/>
          </a:p>
        </p:txBody>
      </p:sp>
      <p:pic>
        <p:nvPicPr>
          <p:cNvPr id="7" name="Imagen 6">
            <a:extLst>
              <a:ext uri="{FF2B5EF4-FFF2-40B4-BE49-F238E27FC236}">
                <a16:creationId xmlns:a16="http://schemas.microsoft.com/office/drawing/2014/main" id="{9EC54C33-6523-55BD-FF2B-B356278DF5D8}"/>
              </a:ext>
            </a:extLst>
          </p:cNvPr>
          <p:cNvPicPr>
            <a:picLocks noChangeAspect="1"/>
          </p:cNvPicPr>
          <p:nvPr/>
        </p:nvPicPr>
        <p:blipFill>
          <a:blip r:embed="rId2"/>
          <a:stretch>
            <a:fillRect/>
          </a:stretch>
        </p:blipFill>
        <p:spPr>
          <a:xfrm>
            <a:off x="402431" y="1413554"/>
            <a:ext cx="9101137" cy="4030891"/>
          </a:xfrm>
          <a:prstGeom prst="rect">
            <a:avLst/>
          </a:prstGeom>
        </p:spPr>
      </p:pic>
      <p:sp>
        <p:nvSpPr>
          <p:cNvPr id="8" name="CuadroTexto 7">
            <a:extLst>
              <a:ext uri="{FF2B5EF4-FFF2-40B4-BE49-F238E27FC236}">
                <a16:creationId xmlns:a16="http://schemas.microsoft.com/office/drawing/2014/main" id="{71A2F657-250F-AA85-2DDC-1B7A7F8DC4D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Tree>
    <p:extLst>
      <p:ext uri="{BB962C8B-B14F-4D97-AF65-F5344CB8AC3E}">
        <p14:creationId xmlns:p14="http://schemas.microsoft.com/office/powerpoint/2010/main" val="404762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6F451A3-BFC3-3DF0-6A2A-1DE9E40C7C04}"/>
              </a:ext>
            </a:extLst>
          </p:cNvPr>
          <p:cNvSpPr>
            <a:spLocks noGrp="1"/>
          </p:cNvSpPr>
          <p:nvPr>
            <p:ph type="sldNum" sz="quarter" idx="12"/>
          </p:nvPr>
        </p:nvSpPr>
        <p:spPr/>
        <p:txBody>
          <a:bodyPr/>
          <a:lstStyle/>
          <a:p>
            <a:fld id="{9A396ACE-1A63-459D-82B4-27C23849521D}" type="slidenum">
              <a:rPr lang="es-ES" smtClean="0"/>
              <a:t>103</a:t>
            </a:fld>
            <a:endParaRPr lang="es-ES"/>
          </a:p>
        </p:txBody>
      </p:sp>
      <p:sp>
        <p:nvSpPr>
          <p:cNvPr id="5" name="CuadroTexto 4">
            <a:extLst>
              <a:ext uri="{FF2B5EF4-FFF2-40B4-BE49-F238E27FC236}">
                <a16:creationId xmlns:a16="http://schemas.microsoft.com/office/drawing/2014/main" id="{F1846A3D-B4EF-77B4-FAFC-96CE2FBDB37A}"/>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Enviar mensajes desde fuera del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6" name="CuadroTexto 5">
            <a:extLst>
              <a:ext uri="{FF2B5EF4-FFF2-40B4-BE49-F238E27FC236}">
                <a16:creationId xmlns:a16="http://schemas.microsoft.com/office/drawing/2014/main" id="{C3FE7E83-B96E-D14C-9238-0B27A39AFF9B}"/>
              </a:ext>
            </a:extLst>
          </p:cNvPr>
          <p:cNvSpPr txBox="1"/>
          <p:nvPr/>
        </p:nvSpPr>
        <p:spPr>
          <a:xfrm>
            <a:off x="259080" y="845820"/>
            <a:ext cx="9288780" cy="646331"/>
          </a:xfrm>
          <a:prstGeom prst="rect">
            <a:avLst/>
          </a:prstGeom>
          <a:noFill/>
        </p:spPr>
        <p:txBody>
          <a:bodyPr wrap="square" rtlCol="0">
            <a:spAutoFit/>
          </a:bodyPr>
          <a:lstStyle/>
          <a:p>
            <a:r>
              <a:rPr lang="es-ES" dirty="0"/>
              <a:t>Hay ocasiones que necesitamos enviar mensajes al front desde otro punto del back que no es</a:t>
            </a:r>
          </a:p>
          <a:p>
            <a:r>
              <a:rPr lang="es-ES" dirty="0"/>
              <a:t>exactamente dentro de un </a:t>
            </a:r>
            <a:r>
              <a:rPr lang="es-ES" b="1" dirty="0"/>
              <a:t>Hub </a:t>
            </a:r>
            <a:r>
              <a:rPr lang="es-ES" dirty="0"/>
              <a:t>y esto es posible gracias a la utilización del servicio </a:t>
            </a:r>
            <a:r>
              <a:rPr lang="es-ES" dirty="0" err="1"/>
              <a:t>IHubContext</a:t>
            </a:r>
            <a:endParaRPr lang="es-ES" dirty="0"/>
          </a:p>
        </p:txBody>
      </p:sp>
      <p:sp>
        <p:nvSpPr>
          <p:cNvPr id="7" name="Rectángulo: esquinas redondeadas 6">
            <a:extLst>
              <a:ext uri="{FF2B5EF4-FFF2-40B4-BE49-F238E27FC236}">
                <a16:creationId xmlns:a16="http://schemas.microsoft.com/office/drawing/2014/main" id="{A0FF63EB-C68A-DE40-3578-332499DA3A46}"/>
              </a:ext>
            </a:extLst>
          </p:cNvPr>
          <p:cNvSpPr/>
          <p:nvPr/>
        </p:nvSpPr>
        <p:spPr>
          <a:xfrm>
            <a:off x="259080" y="1524502"/>
            <a:ext cx="9235440" cy="57591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El </a:t>
            </a:r>
            <a:r>
              <a:rPr lang="es-ES" sz="1600" dirty="0" err="1"/>
              <a:t>IHubContext</a:t>
            </a:r>
            <a:r>
              <a:rPr lang="es-ES" sz="1600" dirty="0"/>
              <a:t> es para enviar notificaciones a los clientes, no se utiliza para llamar a métodos en el Hub.</a:t>
            </a:r>
          </a:p>
        </p:txBody>
      </p:sp>
      <p:pic>
        <p:nvPicPr>
          <p:cNvPr id="2050" name="Picture 2" descr="Alerta - Iconos gratis de señales">
            <a:extLst>
              <a:ext uri="{FF2B5EF4-FFF2-40B4-BE49-F238E27FC236}">
                <a16:creationId xmlns:a16="http://schemas.microsoft.com/office/drawing/2014/main" id="{807A93D2-E843-0EE2-C82D-BE7BAE58B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 y="1672478"/>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830DD91-F24B-9224-8AEB-10C4500F27C4}"/>
              </a:ext>
            </a:extLst>
          </p:cNvPr>
          <p:cNvSpPr txBox="1"/>
          <p:nvPr/>
        </p:nvSpPr>
        <p:spPr>
          <a:xfrm>
            <a:off x="259080" y="2306196"/>
            <a:ext cx="6057900" cy="369332"/>
          </a:xfrm>
          <a:prstGeom prst="rect">
            <a:avLst/>
          </a:prstGeom>
          <a:noFill/>
        </p:spPr>
        <p:txBody>
          <a:bodyPr wrap="square">
            <a:spAutoFit/>
          </a:bodyPr>
          <a:lstStyle/>
          <a:p>
            <a:r>
              <a:rPr lang="es-ES" b="1" dirty="0"/>
              <a:t>Inyectar una instancia de </a:t>
            </a:r>
            <a:r>
              <a:rPr lang="es-ES" b="1" dirty="0" err="1"/>
              <a:t>IHubContext</a:t>
            </a:r>
            <a:r>
              <a:rPr lang="es-ES" b="1" dirty="0"/>
              <a:t> en un controlador</a:t>
            </a:r>
          </a:p>
        </p:txBody>
      </p:sp>
      <p:sp>
        <p:nvSpPr>
          <p:cNvPr id="12" name="CuadroTexto 11">
            <a:extLst>
              <a:ext uri="{FF2B5EF4-FFF2-40B4-BE49-F238E27FC236}">
                <a16:creationId xmlns:a16="http://schemas.microsoft.com/office/drawing/2014/main" id="{0EA9D595-6883-5C5F-8535-CA3EE65F8B3C}"/>
              </a:ext>
            </a:extLst>
          </p:cNvPr>
          <p:cNvSpPr txBox="1"/>
          <p:nvPr/>
        </p:nvSpPr>
        <p:spPr>
          <a:xfrm>
            <a:off x="259080" y="2576929"/>
            <a:ext cx="9288780" cy="369332"/>
          </a:xfrm>
          <a:prstGeom prst="rect">
            <a:avLst/>
          </a:prstGeom>
          <a:noFill/>
        </p:spPr>
        <p:txBody>
          <a:bodyPr wrap="square">
            <a:spAutoFit/>
          </a:bodyPr>
          <a:lstStyle/>
          <a:p>
            <a:r>
              <a:rPr lang="es-ES" dirty="0"/>
              <a:t>Es posible insertar una instancia de </a:t>
            </a:r>
            <a:r>
              <a:rPr lang="es-ES" dirty="0" err="1"/>
              <a:t>IHubContext</a:t>
            </a:r>
            <a:r>
              <a:rPr lang="es-ES" dirty="0"/>
              <a:t> en un controlador agregándola al constructor:</a:t>
            </a:r>
          </a:p>
        </p:txBody>
      </p:sp>
      <p:pic>
        <p:nvPicPr>
          <p:cNvPr id="14" name="Imagen 13">
            <a:extLst>
              <a:ext uri="{FF2B5EF4-FFF2-40B4-BE49-F238E27FC236}">
                <a16:creationId xmlns:a16="http://schemas.microsoft.com/office/drawing/2014/main" id="{466C9F5C-5CFD-EECA-E8CF-8B01C6F194C4}"/>
              </a:ext>
            </a:extLst>
          </p:cNvPr>
          <p:cNvPicPr>
            <a:picLocks noChangeAspect="1"/>
          </p:cNvPicPr>
          <p:nvPr/>
        </p:nvPicPr>
        <p:blipFill>
          <a:blip r:embed="rId4"/>
          <a:stretch>
            <a:fillRect/>
          </a:stretch>
        </p:blipFill>
        <p:spPr>
          <a:xfrm>
            <a:off x="384811" y="3117972"/>
            <a:ext cx="4210050" cy="1429386"/>
          </a:xfrm>
          <a:prstGeom prst="rect">
            <a:avLst/>
          </a:prstGeom>
        </p:spPr>
      </p:pic>
      <p:pic>
        <p:nvPicPr>
          <p:cNvPr id="16" name="Imagen 15">
            <a:extLst>
              <a:ext uri="{FF2B5EF4-FFF2-40B4-BE49-F238E27FC236}">
                <a16:creationId xmlns:a16="http://schemas.microsoft.com/office/drawing/2014/main" id="{F155DA80-11ED-34BD-6092-FE0CEA68C983}"/>
              </a:ext>
            </a:extLst>
          </p:cNvPr>
          <p:cNvPicPr>
            <a:picLocks noChangeAspect="1"/>
          </p:cNvPicPr>
          <p:nvPr/>
        </p:nvPicPr>
        <p:blipFill>
          <a:blip r:embed="rId5"/>
          <a:stretch>
            <a:fillRect/>
          </a:stretch>
        </p:blipFill>
        <p:spPr>
          <a:xfrm>
            <a:off x="384810" y="4547358"/>
            <a:ext cx="6221730" cy="934094"/>
          </a:xfrm>
          <a:prstGeom prst="rect">
            <a:avLst/>
          </a:prstGeom>
        </p:spPr>
      </p:pic>
      <p:sp>
        <p:nvSpPr>
          <p:cNvPr id="17" name="Rectángulo 16">
            <a:extLst>
              <a:ext uri="{FF2B5EF4-FFF2-40B4-BE49-F238E27FC236}">
                <a16:creationId xmlns:a16="http://schemas.microsoft.com/office/drawing/2014/main" id="{25250570-E05D-573D-539E-7780359CE7E5}"/>
              </a:ext>
            </a:extLst>
          </p:cNvPr>
          <p:cNvSpPr/>
          <p:nvPr/>
        </p:nvSpPr>
        <p:spPr>
          <a:xfrm>
            <a:off x="4594861" y="3117971"/>
            <a:ext cx="2011679" cy="1564779"/>
          </a:xfrm>
          <a:prstGeom prst="rect">
            <a:avLst/>
          </a:pr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1EA4E9A2-4BEC-0B00-056C-97C87E5E511C}"/>
              </a:ext>
            </a:extLst>
          </p:cNvPr>
          <p:cNvSpPr/>
          <p:nvPr/>
        </p:nvSpPr>
        <p:spPr>
          <a:xfrm>
            <a:off x="693420" y="3693896"/>
            <a:ext cx="3901441" cy="714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A1815D19-EBF1-9DE4-7371-88B56365EA6B}"/>
              </a:ext>
            </a:extLst>
          </p:cNvPr>
          <p:cNvSpPr txBox="1"/>
          <p:nvPr/>
        </p:nvSpPr>
        <p:spPr>
          <a:xfrm>
            <a:off x="4796792" y="3897304"/>
            <a:ext cx="1493519" cy="307777"/>
          </a:xfrm>
          <a:prstGeom prst="rect">
            <a:avLst/>
          </a:prstGeom>
          <a:noFill/>
        </p:spPr>
        <p:txBody>
          <a:bodyPr wrap="square" rtlCol="0">
            <a:spAutoFit/>
          </a:bodyPr>
          <a:lstStyle/>
          <a:p>
            <a:r>
              <a:rPr lang="es-ES" sz="1400" dirty="0">
                <a:solidFill>
                  <a:schemeClr val="bg1"/>
                </a:solidFill>
              </a:rPr>
              <a:t>Constructor</a:t>
            </a:r>
            <a:endParaRPr lang="es-ES" dirty="0">
              <a:solidFill>
                <a:schemeClr val="bg1"/>
              </a:solidFill>
            </a:endParaRPr>
          </a:p>
        </p:txBody>
      </p:sp>
      <p:cxnSp>
        <p:nvCxnSpPr>
          <p:cNvPr id="21" name="Conector recto 20">
            <a:extLst>
              <a:ext uri="{FF2B5EF4-FFF2-40B4-BE49-F238E27FC236}">
                <a16:creationId xmlns:a16="http://schemas.microsoft.com/office/drawing/2014/main" id="{303467F8-DDD9-8870-B1AE-473C5321F07B}"/>
              </a:ext>
            </a:extLst>
          </p:cNvPr>
          <p:cNvCxnSpPr>
            <a:cxnSpLocks/>
          </p:cNvCxnSpPr>
          <p:nvPr/>
        </p:nvCxnSpPr>
        <p:spPr>
          <a:xfrm>
            <a:off x="1112520" y="5082562"/>
            <a:ext cx="7772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A58B481-8084-E440-F0A7-CC6A2E2DFFCC}"/>
              </a:ext>
            </a:extLst>
          </p:cNvPr>
          <p:cNvCxnSpPr>
            <a:stCxn id="18" idx="3"/>
            <a:endCxn id="19" idx="1"/>
          </p:cNvCxnSpPr>
          <p:nvPr/>
        </p:nvCxnSpPr>
        <p:spPr>
          <a:xfrm>
            <a:off x="4594861" y="4051193"/>
            <a:ext cx="2019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2D146C39-5E49-624F-50B8-B4735B5EAB5E}"/>
              </a:ext>
            </a:extLst>
          </p:cNvPr>
          <p:cNvCxnSpPr>
            <a:cxnSpLocks/>
          </p:cNvCxnSpPr>
          <p:nvPr/>
        </p:nvCxnSpPr>
        <p:spPr>
          <a:xfrm>
            <a:off x="1712596" y="3589042"/>
            <a:ext cx="24911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ángulo: esquinas redondeadas 28">
            <a:extLst>
              <a:ext uri="{FF2B5EF4-FFF2-40B4-BE49-F238E27FC236}">
                <a16:creationId xmlns:a16="http://schemas.microsoft.com/office/drawing/2014/main" id="{0E1914BF-979B-D808-1FAC-522BC67ABEF0}"/>
              </a:ext>
            </a:extLst>
          </p:cNvPr>
          <p:cNvSpPr/>
          <p:nvPr/>
        </p:nvSpPr>
        <p:spPr>
          <a:xfrm>
            <a:off x="6770369" y="3098075"/>
            <a:ext cx="2846070" cy="238337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t>Cuando se llama a los métodos de cliente desde fuera de la clase Hub, no hay ningún autor de llamada asociado a la invocación. Por lo tanto, no hay acceso a las propiedades </a:t>
            </a:r>
            <a:r>
              <a:rPr lang="es-ES" sz="1600" dirty="0" err="1"/>
              <a:t>ConnectionId</a:t>
            </a:r>
            <a:r>
              <a:rPr lang="es-ES" sz="1600" dirty="0"/>
              <a:t>, </a:t>
            </a:r>
            <a:r>
              <a:rPr lang="es-ES" sz="1600" dirty="0" err="1"/>
              <a:t>Caller</a:t>
            </a:r>
            <a:r>
              <a:rPr lang="es-ES" sz="1600" dirty="0"/>
              <a:t> y </a:t>
            </a:r>
            <a:r>
              <a:rPr lang="es-ES" sz="1600" dirty="0" err="1"/>
              <a:t>Others</a:t>
            </a:r>
            <a:r>
              <a:rPr lang="es-ES" sz="1600" dirty="0"/>
              <a:t>.</a:t>
            </a:r>
          </a:p>
        </p:txBody>
      </p:sp>
      <p:pic>
        <p:nvPicPr>
          <p:cNvPr id="30" name="Picture 2" descr="Alerta - Iconos gratis de señales">
            <a:extLst>
              <a:ext uri="{FF2B5EF4-FFF2-40B4-BE49-F238E27FC236}">
                <a16:creationId xmlns:a16="http://schemas.microsoft.com/office/drawing/2014/main" id="{55B6EDEC-7836-6582-D940-634F185DC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783" y="3316605"/>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784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C88751A-F7FA-E7D9-E88C-5F9C572571D1}"/>
              </a:ext>
            </a:extLst>
          </p:cNvPr>
          <p:cNvSpPr>
            <a:spLocks noGrp="1"/>
          </p:cNvSpPr>
          <p:nvPr>
            <p:ph type="sldNum" sz="quarter" idx="12"/>
          </p:nvPr>
        </p:nvSpPr>
        <p:spPr/>
        <p:txBody>
          <a:bodyPr/>
          <a:lstStyle/>
          <a:p>
            <a:fld id="{9A396ACE-1A63-459D-82B4-27C23849521D}" type="slidenum">
              <a:rPr lang="es-ES" smtClean="0"/>
              <a:t>104</a:t>
            </a:fld>
            <a:endParaRPr lang="es-ES"/>
          </a:p>
        </p:txBody>
      </p:sp>
      <p:sp>
        <p:nvSpPr>
          <p:cNvPr id="5" name="CuadroTexto 4">
            <a:extLst>
              <a:ext uri="{FF2B5EF4-FFF2-40B4-BE49-F238E27FC236}">
                <a16:creationId xmlns:a16="http://schemas.microsoft.com/office/drawing/2014/main" id="{7597203D-39D6-3B22-F6A2-66C55ABD8E0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Autentificación y </a:t>
            </a:r>
            <a:r>
              <a:rPr lang="es-ES" sz="2800" b="1" dirty="0" err="1">
                <a:ln w="22225">
                  <a:solidFill>
                    <a:srgbClr val="ED7D31"/>
                  </a:solidFill>
                  <a:prstDash val="solid"/>
                </a:ln>
                <a:solidFill>
                  <a:srgbClr val="ED7D31">
                    <a:lumMod val="40000"/>
                    <a:lumOff val="60000"/>
                  </a:srgbClr>
                </a:solidFill>
                <a:latin typeface="Calibri Light" panose="020F0302020204030204"/>
              </a:rPr>
              <a:t>autoriZACIÓN</a:t>
            </a:r>
            <a:endParaRPr lang="es-ES" sz="2800" b="1" dirty="0">
              <a:ln w="22225">
                <a:solidFill>
                  <a:srgbClr val="ED7D31"/>
                </a:solidFill>
                <a:prstDash val="solid"/>
              </a:ln>
              <a:solidFill>
                <a:srgbClr val="ED7D31">
                  <a:lumMod val="40000"/>
                  <a:lumOff val="60000"/>
                </a:srgbClr>
              </a:solidFill>
              <a:latin typeface="Calibri Light" panose="020F0302020204030204"/>
            </a:endParaRPr>
          </a:p>
        </p:txBody>
      </p:sp>
    </p:spTree>
    <p:extLst>
      <p:ext uri="{BB962C8B-B14F-4D97-AF65-F5344CB8AC3E}">
        <p14:creationId xmlns:p14="http://schemas.microsoft.com/office/powerpoint/2010/main" val="2530409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DAD5BB-348B-0092-ABF1-8BCC05E38DE0}"/>
              </a:ext>
            </a:extLst>
          </p:cNvPr>
          <p:cNvSpPr>
            <a:spLocks noGrp="1"/>
          </p:cNvSpPr>
          <p:nvPr>
            <p:ph type="sldNum" sz="quarter" idx="12"/>
          </p:nvPr>
        </p:nvSpPr>
        <p:spPr/>
        <p:txBody>
          <a:bodyPr/>
          <a:lstStyle/>
          <a:p>
            <a:fld id="{9A396ACE-1A63-459D-82B4-27C23849521D}" type="slidenum">
              <a:rPr lang="es-ES" smtClean="0"/>
              <a:t>105</a:t>
            </a:fld>
            <a:endParaRPr lang="es-ES"/>
          </a:p>
        </p:txBody>
      </p:sp>
      <p:pic>
        <p:nvPicPr>
          <p:cNvPr id="6" name="Imagen 5">
            <a:extLst>
              <a:ext uri="{FF2B5EF4-FFF2-40B4-BE49-F238E27FC236}">
                <a16:creationId xmlns:a16="http://schemas.microsoft.com/office/drawing/2014/main" id="{FB8B7E27-9A3A-7B4E-82B6-5A54045EF4C7}"/>
              </a:ext>
            </a:extLst>
          </p:cNvPr>
          <p:cNvPicPr>
            <a:picLocks noChangeAspect="1"/>
          </p:cNvPicPr>
          <p:nvPr/>
        </p:nvPicPr>
        <p:blipFill>
          <a:blip r:embed="rId2"/>
          <a:stretch>
            <a:fillRect/>
          </a:stretch>
        </p:blipFill>
        <p:spPr>
          <a:xfrm>
            <a:off x="1266825" y="666750"/>
            <a:ext cx="7372350" cy="5524500"/>
          </a:xfrm>
          <a:prstGeom prst="rect">
            <a:avLst/>
          </a:prstGeom>
        </p:spPr>
      </p:pic>
    </p:spTree>
    <p:extLst>
      <p:ext uri="{BB962C8B-B14F-4D97-AF65-F5344CB8AC3E}">
        <p14:creationId xmlns:p14="http://schemas.microsoft.com/office/powerpoint/2010/main" val="26561262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106</a:t>
            </a:fld>
            <a:endParaRPr lang="es-ES"/>
          </a:p>
        </p:txBody>
      </p:sp>
      <p:graphicFrame>
        <p:nvGraphicFramePr>
          <p:cNvPr id="2" name="Tabla 1">
            <a:extLst>
              <a:ext uri="{FF2B5EF4-FFF2-40B4-BE49-F238E27FC236}">
                <a16:creationId xmlns:a16="http://schemas.microsoft.com/office/drawing/2014/main" id="{B2F8021D-307C-F1AC-7712-68739533FB35}"/>
              </a:ext>
            </a:extLst>
          </p:cNvPr>
          <p:cNvGraphicFramePr>
            <a:graphicFrameLocks noGrp="1"/>
          </p:cNvGraphicFramePr>
          <p:nvPr>
            <p:extLst>
              <p:ext uri="{D42A27DB-BD31-4B8C-83A1-F6EECF244321}">
                <p14:modId xmlns:p14="http://schemas.microsoft.com/office/powerpoint/2010/main" val="979813586"/>
              </p:ext>
            </p:extLst>
          </p:nvPr>
        </p:nvGraphicFramePr>
        <p:xfrm>
          <a:off x="287383" y="953590"/>
          <a:ext cx="9222375" cy="5185953"/>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987601522"/>
                    </a:ext>
                  </a:extLst>
                </a:gridCol>
                <a:gridCol w="3540034">
                  <a:extLst>
                    <a:ext uri="{9D8B030D-6E8A-4147-A177-3AD203B41FA5}">
                      <a16:colId xmlns:a16="http://schemas.microsoft.com/office/drawing/2014/main" val="2634931366"/>
                    </a:ext>
                  </a:extLst>
                </a:gridCol>
                <a:gridCol w="1371600">
                  <a:extLst>
                    <a:ext uri="{9D8B030D-6E8A-4147-A177-3AD203B41FA5}">
                      <a16:colId xmlns:a16="http://schemas.microsoft.com/office/drawing/2014/main" val="3827611926"/>
                    </a:ext>
                  </a:extLst>
                </a:gridCol>
                <a:gridCol w="1724298">
                  <a:extLst>
                    <a:ext uri="{9D8B030D-6E8A-4147-A177-3AD203B41FA5}">
                      <a16:colId xmlns:a16="http://schemas.microsoft.com/office/drawing/2014/main" val="685199031"/>
                    </a:ext>
                  </a:extLst>
                </a:gridCol>
                <a:gridCol w="1332409">
                  <a:extLst>
                    <a:ext uri="{9D8B030D-6E8A-4147-A177-3AD203B41FA5}">
                      <a16:colId xmlns:a16="http://schemas.microsoft.com/office/drawing/2014/main" val="3278579592"/>
                    </a:ext>
                  </a:extLst>
                </a:gridCol>
              </a:tblGrid>
              <a:tr h="275376">
                <a:tc>
                  <a:txBody>
                    <a:bodyPr/>
                    <a:lstStyle/>
                    <a:p>
                      <a:r>
                        <a:rPr lang="es-ES" sz="1800" b="0" i="0" kern="1200" dirty="0">
                          <a:solidFill>
                            <a:schemeClr val="lt1"/>
                          </a:solidFill>
                          <a:effectLst/>
                          <a:latin typeface="+mn-lt"/>
                          <a:ea typeface="+mn-ea"/>
                          <a:cs typeface="+mn-cs"/>
                        </a:rPr>
                        <a:t>Tecnología</a:t>
                      </a:r>
                      <a:endParaRPr lang="es-ES" dirty="0"/>
                    </a:p>
                  </a:txBody>
                  <a:tcPr/>
                </a:tc>
                <a:tc>
                  <a:txBody>
                    <a:bodyPr/>
                    <a:lstStyle/>
                    <a:p>
                      <a:r>
                        <a:rPr lang="es-ES" sz="1800" b="0" i="0" kern="1200" dirty="0">
                          <a:solidFill>
                            <a:schemeClr val="lt1"/>
                          </a:solidFill>
                          <a:effectLst/>
                          <a:latin typeface="+mn-lt"/>
                          <a:ea typeface="+mn-ea"/>
                          <a:cs typeface="+mn-cs"/>
                        </a:rPr>
                        <a:t>Descripción</a:t>
                      </a:r>
                      <a:endParaRPr lang="es-ES" dirty="0"/>
                    </a:p>
                  </a:txBody>
                  <a:tcPr/>
                </a:tc>
                <a:tc>
                  <a:txBody>
                    <a:bodyPr/>
                    <a:lstStyle/>
                    <a:p>
                      <a:r>
                        <a:rPr lang="es-ES" sz="1800" b="0" i="0" kern="1200" dirty="0">
                          <a:solidFill>
                            <a:schemeClr val="lt1"/>
                          </a:solidFill>
                          <a:effectLst/>
                          <a:latin typeface="+mn-lt"/>
                          <a:ea typeface="+mn-ea"/>
                          <a:cs typeface="+mn-cs"/>
                        </a:rPr>
                        <a:t>Pros</a:t>
                      </a:r>
                      <a:endParaRPr lang="es-ES" dirty="0"/>
                    </a:p>
                  </a:txBody>
                  <a:tcPr/>
                </a:tc>
                <a:tc>
                  <a:txBody>
                    <a:bodyPr/>
                    <a:lstStyle/>
                    <a:p>
                      <a:r>
                        <a:rPr lang="es-ES" sz="1800" b="0" i="0" kern="1200" dirty="0">
                          <a:solidFill>
                            <a:schemeClr val="lt1"/>
                          </a:solidFill>
                          <a:effectLst/>
                          <a:latin typeface="+mn-lt"/>
                          <a:ea typeface="+mn-ea"/>
                          <a:cs typeface="+mn-cs"/>
                        </a:rPr>
                        <a:t>Contras</a:t>
                      </a:r>
                      <a:endParaRPr lang="es-ES" dirty="0"/>
                    </a:p>
                  </a:txBody>
                  <a:tcPr/>
                </a:tc>
                <a:tc>
                  <a:txBody>
                    <a:bodyPr/>
                    <a:lstStyle/>
                    <a:p>
                      <a:r>
                        <a:rPr lang="es-ES" sz="1800" b="0" i="0" kern="1200" dirty="0">
                          <a:solidFill>
                            <a:schemeClr val="lt1"/>
                          </a:solidFill>
                          <a:effectLst/>
                          <a:latin typeface="+mn-lt"/>
                          <a:ea typeface="+mn-ea"/>
                          <a:cs typeface="+mn-cs"/>
                        </a:rPr>
                        <a:t>Popularidad</a:t>
                      </a:r>
                      <a:endParaRPr lang="es-ES" dirty="0"/>
                    </a:p>
                  </a:txBody>
                  <a:tcPr/>
                </a:tc>
                <a:extLst>
                  <a:ext uri="{0D108BD9-81ED-4DB2-BD59-A6C34878D82A}">
                    <a16:rowId xmlns:a16="http://schemas.microsoft.com/office/drawing/2014/main" val="2933404005"/>
                  </a:ext>
                </a:extLst>
              </a:tr>
              <a:tr h="1162593">
                <a:tc>
                  <a:txBody>
                    <a:bodyPr/>
                    <a:lstStyle/>
                    <a:p>
                      <a:r>
                        <a:rPr lang="es-ES" sz="1200" b="0" i="0" kern="1200" dirty="0">
                          <a:solidFill>
                            <a:schemeClr val="dk1"/>
                          </a:solidFill>
                          <a:effectLst/>
                          <a:latin typeface="+mn-lt"/>
                          <a:ea typeface="+mn-ea"/>
                          <a:cs typeface="+mn-cs"/>
                        </a:rPr>
                        <a:t>Long </a:t>
                      </a:r>
                      <a:r>
                        <a:rPr lang="es-ES" sz="1200" b="0" i="0" kern="1200" dirty="0" err="1">
                          <a:solidFill>
                            <a:schemeClr val="dk1"/>
                          </a:solidFill>
                          <a:effectLst/>
                          <a:latin typeface="+mn-lt"/>
                          <a:ea typeface="+mn-ea"/>
                          <a:cs typeface="+mn-cs"/>
                        </a:rPr>
                        <a:t>polling</a:t>
                      </a:r>
                      <a:endParaRPr lang="es-ES" sz="1200" dirty="0"/>
                    </a:p>
                  </a:txBody>
                  <a:tcPr/>
                </a:tc>
                <a:tc>
                  <a:txBody>
                    <a:bodyPr/>
                    <a:lstStyle/>
                    <a:p>
                      <a:r>
                        <a:rPr lang="es-ES" sz="1200" b="0" i="0" kern="1200" dirty="0">
                          <a:solidFill>
                            <a:schemeClr val="dk1"/>
                          </a:solidFill>
                          <a:effectLst/>
                          <a:latin typeface="+mn-lt"/>
                          <a:ea typeface="+mn-ea"/>
                          <a:cs typeface="+mn-cs"/>
                        </a:rPr>
                        <a:t>Técnica que permite a un cliente mantener una conexión abierta con un servidor. El servidor envía datos al cliente cuando están disponibles.</a:t>
                      </a:r>
                      <a:endParaRPr lang="es-ES" sz="1200" dirty="0"/>
                    </a:p>
                  </a:txBody>
                  <a:tcPr/>
                </a:tc>
                <a:tc>
                  <a:txBody>
                    <a:bodyPr/>
                    <a:lstStyle/>
                    <a:p>
                      <a:r>
                        <a:rPr lang="es-ES" sz="1200" b="0" i="0" kern="1200" dirty="0">
                          <a:solidFill>
                            <a:schemeClr val="dk1"/>
                          </a:solidFill>
                          <a:effectLst/>
                          <a:latin typeface="+mn-lt"/>
                          <a:ea typeface="+mn-ea"/>
                          <a:cs typeface="+mn-cs"/>
                        </a:rPr>
                        <a:t>Fácil de implementar</a:t>
                      </a:r>
                      <a:endParaRPr lang="es-ES" sz="1200" dirty="0"/>
                    </a:p>
                  </a:txBody>
                  <a:tcPr/>
                </a:tc>
                <a:tc>
                  <a:txBody>
                    <a:bodyPr/>
                    <a:lstStyle/>
                    <a:p>
                      <a:r>
                        <a:rPr lang="es-ES" sz="1200" b="0" i="0" kern="1200" dirty="0">
                          <a:solidFill>
                            <a:schemeClr val="dk1"/>
                          </a:solidFill>
                          <a:effectLst/>
                          <a:latin typeface="+mn-lt"/>
                          <a:ea typeface="+mn-ea"/>
                          <a:cs typeface="+mn-cs"/>
                        </a:rPr>
                        <a:t>Puede ser ineficiente si el servidor no tiene datos disponibles con frecuencia</a:t>
                      </a:r>
                      <a:endParaRPr lang="es-ES" sz="1200" dirty="0"/>
                    </a:p>
                  </a:txBody>
                  <a:tcPr/>
                </a:tc>
                <a:tc>
                  <a:txBody>
                    <a:bodyPr/>
                    <a:lstStyle/>
                    <a:p>
                      <a:r>
                        <a:rPr lang="es-ES" sz="1200" b="0" i="0" kern="1200" dirty="0">
                          <a:solidFill>
                            <a:schemeClr val="dk1"/>
                          </a:solidFill>
                          <a:effectLst/>
                          <a:latin typeface="+mn-lt"/>
                          <a:ea typeface="+mn-ea"/>
                          <a:cs typeface="+mn-cs"/>
                        </a:rPr>
                        <a:t>Menos popular</a:t>
                      </a:r>
                      <a:endParaRPr lang="es-ES" sz="1200" dirty="0"/>
                    </a:p>
                  </a:txBody>
                  <a:tcPr/>
                </a:tc>
                <a:extLst>
                  <a:ext uri="{0D108BD9-81ED-4DB2-BD59-A6C34878D82A}">
                    <a16:rowId xmlns:a16="http://schemas.microsoft.com/office/drawing/2014/main" val="4198071839"/>
                  </a:ext>
                </a:extLst>
              </a:tr>
              <a:tr h="268650">
                <a:tc>
                  <a:txBody>
                    <a:bodyPr/>
                    <a:lstStyle/>
                    <a:p>
                      <a:r>
                        <a:rPr lang="es-ES" sz="1200" b="0" i="0" kern="1200" dirty="0">
                          <a:solidFill>
                            <a:schemeClr val="dk1"/>
                          </a:solidFill>
                          <a:effectLst/>
                          <a:latin typeface="+mn-lt"/>
                          <a:ea typeface="+mn-ea"/>
                          <a:cs typeface="+mn-cs"/>
                        </a:rPr>
                        <a:t>Server-</a:t>
                      </a:r>
                      <a:r>
                        <a:rPr lang="es-ES" sz="1200" b="0" i="0" kern="1200" dirty="0" err="1">
                          <a:solidFill>
                            <a:schemeClr val="dk1"/>
                          </a:solidFill>
                          <a:effectLst/>
                          <a:latin typeface="+mn-lt"/>
                          <a:ea typeface="+mn-ea"/>
                          <a:cs typeface="+mn-cs"/>
                        </a:rPr>
                        <a:t>sent</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events</a:t>
                      </a:r>
                      <a:endParaRPr lang="es-ES" sz="1200" dirty="0"/>
                    </a:p>
                  </a:txBody>
                  <a:tcPr/>
                </a:tc>
                <a:tc>
                  <a:txBody>
                    <a:bodyPr/>
                    <a:lstStyle/>
                    <a:p>
                      <a:r>
                        <a:rPr lang="es-ES" sz="1200" b="0" i="0" kern="1200" dirty="0">
                          <a:solidFill>
                            <a:schemeClr val="dk1"/>
                          </a:solidFill>
                          <a:effectLst/>
                          <a:latin typeface="+mn-lt"/>
                          <a:ea typeface="+mn-ea"/>
                          <a:cs typeface="+mn-cs"/>
                        </a:rPr>
                        <a:t>Tecnología que permite a un servidor enviar datos a un cliente en tiempo real sin necesidad de que el cliente realice peticiones.</a:t>
                      </a:r>
                      <a:endParaRPr lang="es-ES" sz="1200" dirty="0"/>
                    </a:p>
                  </a:txBody>
                  <a:tcPr/>
                </a:tc>
                <a:tc>
                  <a:txBody>
                    <a:bodyPr/>
                    <a:lstStyle/>
                    <a:p>
                      <a:r>
                        <a:rPr lang="es-ES" sz="1200" b="0" i="0" kern="1200" dirty="0">
                          <a:solidFill>
                            <a:schemeClr val="dk1"/>
                          </a:solidFill>
                          <a:effectLst/>
                          <a:latin typeface="+mn-lt"/>
                          <a:ea typeface="+mn-ea"/>
                          <a:cs typeface="+mn-cs"/>
                        </a:rPr>
                        <a:t>Eficiente</a:t>
                      </a:r>
                      <a:endParaRPr lang="es-ES" sz="1200" dirty="0"/>
                    </a:p>
                  </a:txBody>
                  <a:tcPr/>
                </a:tc>
                <a:tc>
                  <a:txBody>
                    <a:bodyPr/>
                    <a:lstStyle/>
                    <a:p>
                      <a:r>
                        <a:rPr lang="es-ES" sz="1200" b="0" i="0" kern="1200" dirty="0">
                          <a:solidFill>
                            <a:schemeClr val="dk1"/>
                          </a:solidFill>
                          <a:effectLst/>
                          <a:latin typeface="+mn-lt"/>
                          <a:ea typeface="+mn-ea"/>
                          <a:cs typeface="+mn-cs"/>
                        </a:rPr>
                        <a:t>No es tan reactiva como otras tecnologías</a:t>
                      </a:r>
                      <a:endParaRPr lang="es-ES" sz="1200" dirty="0"/>
                    </a:p>
                  </a:txBody>
                  <a:tcPr/>
                </a:tc>
                <a:tc>
                  <a:txBody>
                    <a:bodyPr/>
                    <a:lstStyle/>
                    <a:p>
                      <a:r>
                        <a:rPr lang="es-ES" sz="1200" b="0" i="0" kern="1200" dirty="0">
                          <a:solidFill>
                            <a:schemeClr val="dk1"/>
                          </a:solidFill>
                          <a:effectLst/>
                          <a:latin typeface="+mn-lt"/>
                          <a:ea typeface="+mn-ea"/>
                          <a:cs typeface="+mn-cs"/>
                        </a:rPr>
                        <a:t>Popular para aplicaciones que necesitan recibir datos periódicamente</a:t>
                      </a:r>
                      <a:endParaRPr lang="es-ES" sz="1200" dirty="0"/>
                    </a:p>
                  </a:txBody>
                  <a:tcPr/>
                </a:tc>
                <a:extLst>
                  <a:ext uri="{0D108BD9-81ED-4DB2-BD59-A6C34878D82A}">
                    <a16:rowId xmlns:a16="http://schemas.microsoft.com/office/drawing/2014/main" val="775236169"/>
                  </a:ext>
                </a:extLst>
              </a:tr>
              <a:tr h="406003">
                <a:tc>
                  <a:txBody>
                    <a:bodyPr/>
                    <a:lstStyle/>
                    <a:p>
                      <a:r>
                        <a:rPr lang="es-ES" sz="1200" b="0" i="0" kern="1200" dirty="0">
                          <a:solidFill>
                            <a:schemeClr val="dk1"/>
                          </a:solidFill>
                          <a:effectLst/>
                          <a:latin typeface="+mn-lt"/>
                          <a:ea typeface="+mn-ea"/>
                          <a:cs typeface="+mn-cs"/>
                        </a:rPr>
                        <a:t>WebSocket</a:t>
                      </a:r>
                      <a:endParaRPr lang="es-ES" sz="1200" dirty="0"/>
                    </a:p>
                  </a:txBody>
                  <a:tcPr/>
                </a:tc>
                <a:tc>
                  <a:txBody>
                    <a:bodyPr/>
                    <a:lstStyle/>
                    <a:p>
                      <a:r>
                        <a:rPr lang="es-ES" sz="1200" b="0" i="0" kern="1200" dirty="0">
                          <a:solidFill>
                            <a:schemeClr val="dk1"/>
                          </a:solidFill>
                          <a:effectLst/>
                          <a:latin typeface="+mn-lt"/>
                          <a:ea typeface="+mn-ea"/>
                          <a:cs typeface="+mn-cs"/>
                        </a:rPr>
                        <a:t>Protocolo que proporciona una conexión persistente entre un cliente y un servidor. Esto permite una comunicación en tiempo real entre las dos partes.</a:t>
                      </a:r>
                      <a:endParaRPr lang="es-ES" sz="1200" dirty="0"/>
                    </a:p>
                  </a:txBody>
                  <a:tcPr/>
                </a:tc>
                <a:tc>
                  <a:txBody>
                    <a:bodyPr/>
                    <a:lstStyle/>
                    <a:p>
                      <a:r>
                        <a:rPr lang="es-ES" sz="1200" b="0" i="0" kern="1200" dirty="0">
                          <a:solidFill>
                            <a:schemeClr val="dk1"/>
                          </a:solidFill>
                          <a:effectLst/>
                          <a:latin typeface="+mn-lt"/>
                          <a:ea typeface="+mn-ea"/>
                          <a:cs typeface="+mn-cs"/>
                        </a:rPr>
                        <a:t>Bidireccional, eficiente y fiable</a:t>
                      </a:r>
                      <a:endParaRPr lang="es-ES" sz="1200" dirty="0"/>
                    </a:p>
                  </a:txBody>
                  <a:tcPr/>
                </a:tc>
                <a:tc>
                  <a:txBody>
                    <a:bodyPr/>
                    <a:lstStyle/>
                    <a:p>
                      <a:r>
                        <a:rPr lang="es-ES" sz="1200" b="0" i="0" kern="1200" dirty="0">
                          <a:solidFill>
                            <a:schemeClr val="dk1"/>
                          </a:solidFill>
                          <a:effectLst/>
                          <a:latin typeface="+mn-lt"/>
                          <a:ea typeface="+mn-ea"/>
                          <a:cs typeface="+mn-cs"/>
                        </a:rPr>
                        <a:t>Requiere un navegador compatible</a:t>
                      </a:r>
                      <a:endParaRPr lang="es-ES" sz="1200" dirty="0"/>
                    </a:p>
                  </a:txBody>
                  <a:tcPr/>
                </a:tc>
                <a:tc>
                  <a:txBody>
                    <a:bodyPr/>
                    <a:lstStyle/>
                    <a:p>
                      <a:r>
                        <a:rPr lang="es-ES" sz="1200" b="0" i="0" kern="1200" dirty="0">
                          <a:solidFill>
                            <a:schemeClr val="dk1"/>
                          </a:solidFill>
                          <a:effectLst/>
                          <a:latin typeface="+mn-lt"/>
                          <a:ea typeface="+mn-ea"/>
                          <a:cs typeface="+mn-cs"/>
                        </a:rPr>
                        <a:t>La más popular</a:t>
                      </a:r>
                      <a:endParaRPr lang="es-ES" sz="1200" dirty="0"/>
                    </a:p>
                  </a:txBody>
                  <a:tcPr/>
                </a:tc>
                <a:extLst>
                  <a:ext uri="{0D108BD9-81ED-4DB2-BD59-A6C34878D82A}">
                    <a16:rowId xmlns:a16="http://schemas.microsoft.com/office/drawing/2014/main" val="2363996059"/>
                  </a:ext>
                </a:extLst>
              </a:tr>
              <a:tr h="0">
                <a:tc>
                  <a:txBody>
                    <a:bodyPr/>
                    <a:lstStyle/>
                    <a:p>
                      <a:r>
                        <a:rPr lang="es-ES" sz="1200" b="0" i="0" kern="1200" dirty="0" err="1">
                          <a:solidFill>
                            <a:schemeClr val="dk1"/>
                          </a:solidFill>
                          <a:effectLst/>
                          <a:latin typeface="+mn-lt"/>
                          <a:ea typeface="+mn-ea"/>
                          <a:cs typeface="+mn-cs"/>
                        </a:rPr>
                        <a:t>ForeverFrame</a:t>
                      </a:r>
                      <a:endParaRPr lang="es-ES" sz="1200" dirty="0"/>
                    </a:p>
                  </a:txBody>
                  <a:tcPr/>
                </a:tc>
                <a:tc>
                  <a:txBody>
                    <a:bodyPr/>
                    <a:lstStyle/>
                    <a:p>
                      <a:r>
                        <a:rPr lang="es-ES" sz="1200" b="0" dirty="0">
                          <a:effectLst/>
                          <a:latin typeface="Google Sans"/>
                        </a:rPr>
                        <a:t>Variante de Long </a:t>
                      </a:r>
                      <a:r>
                        <a:rPr lang="es-ES" sz="1200" b="0" dirty="0" err="1">
                          <a:effectLst/>
                          <a:latin typeface="Google Sans"/>
                        </a:rPr>
                        <a:t>polling</a:t>
                      </a:r>
                      <a:r>
                        <a:rPr lang="es-ES" sz="1200" b="0" dirty="0">
                          <a:effectLst/>
                          <a:latin typeface="Google Sans"/>
                        </a:rPr>
                        <a:t> que permite al cliente enviar datos al servidor.</a:t>
                      </a:r>
                    </a:p>
                  </a:txBody>
                  <a:tcPr marL="152400" marR="152400" marT="152400" marB="152400" anchor="ctr"/>
                </a:tc>
                <a:tc>
                  <a:txBody>
                    <a:bodyPr/>
                    <a:lstStyle/>
                    <a:p>
                      <a:r>
                        <a:rPr lang="es-ES" sz="1200" b="0" i="0" kern="1200" dirty="0">
                          <a:solidFill>
                            <a:schemeClr val="dk1"/>
                          </a:solidFill>
                          <a:effectLst/>
                          <a:latin typeface="+mn-lt"/>
                          <a:ea typeface="+mn-ea"/>
                          <a:cs typeface="+mn-cs"/>
                        </a:rPr>
                        <a:t>Más eficiente que Long </a:t>
                      </a:r>
                      <a:r>
                        <a:rPr lang="es-ES" sz="1200" b="0" i="0" kern="1200" dirty="0" err="1">
                          <a:solidFill>
                            <a:schemeClr val="dk1"/>
                          </a:solidFill>
                          <a:effectLst/>
                          <a:latin typeface="+mn-lt"/>
                          <a:ea typeface="+mn-ea"/>
                          <a:cs typeface="+mn-cs"/>
                        </a:rPr>
                        <a:t>polling</a:t>
                      </a:r>
                      <a:r>
                        <a:rPr lang="es-ES" sz="1200" b="0" i="0" kern="1200" dirty="0">
                          <a:solidFill>
                            <a:schemeClr val="dk1"/>
                          </a:solidFill>
                          <a:effectLst/>
                          <a:latin typeface="+mn-lt"/>
                          <a:ea typeface="+mn-ea"/>
                          <a:cs typeface="+mn-cs"/>
                        </a:rPr>
                        <a:t> para clientes que envían datos con frecuencia</a:t>
                      </a:r>
                      <a:endParaRPr lang="es-ES" sz="1200" dirty="0"/>
                    </a:p>
                  </a:txBody>
                  <a:tcPr/>
                </a:tc>
                <a:tc>
                  <a:txBody>
                    <a:bodyPr/>
                    <a:lstStyle/>
                    <a:p>
                      <a:r>
                        <a:rPr lang="es-ES" sz="1200" b="0" i="0" kern="1200" dirty="0">
                          <a:solidFill>
                            <a:schemeClr val="dk1"/>
                          </a:solidFill>
                          <a:effectLst/>
                          <a:latin typeface="+mn-lt"/>
                          <a:ea typeface="+mn-ea"/>
                          <a:cs typeface="+mn-cs"/>
                        </a:rPr>
                        <a:t>No es tan compatible como otras tecnologías</a:t>
                      </a:r>
                      <a:endParaRPr lang="es-ES" sz="1200" dirty="0"/>
                    </a:p>
                  </a:txBody>
                  <a:tcPr/>
                </a:tc>
                <a:tc>
                  <a:txBody>
                    <a:bodyPr/>
                    <a:lstStyle/>
                    <a:p>
                      <a:r>
                        <a:rPr lang="es-ES" sz="1200" b="0" i="0" kern="1200" dirty="0">
                          <a:solidFill>
                            <a:schemeClr val="dk1"/>
                          </a:solidFill>
                          <a:effectLst/>
                          <a:latin typeface="+mn-lt"/>
                          <a:ea typeface="+mn-ea"/>
                          <a:cs typeface="+mn-cs"/>
                        </a:rPr>
                        <a:t>Menos popular que WebSocket</a:t>
                      </a:r>
                      <a:endParaRPr lang="es-ES" sz="1200" dirty="0"/>
                    </a:p>
                  </a:txBody>
                  <a:tcPr/>
                </a:tc>
                <a:extLst>
                  <a:ext uri="{0D108BD9-81ED-4DB2-BD59-A6C34878D82A}">
                    <a16:rowId xmlns:a16="http://schemas.microsoft.com/office/drawing/2014/main" val="2473347665"/>
                  </a:ext>
                </a:extLst>
              </a:tr>
              <a:tr h="275376">
                <a:tc>
                  <a:txBody>
                    <a:bodyPr/>
                    <a:lstStyle/>
                    <a:p>
                      <a:r>
                        <a:rPr lang="es-ES" sz="1200" b="0" i="0" kern="1200" dirty="0">
                          <a:solidFill>
                            <a:schemeClr val="dk1"/>
                          </a:solidFill>
                          <a:effectLst/>
                          <a:latin typeface="+mn-lt"/>
                          <a:ea typeface="+mn-ea"/>
                          <a:cs typeface="+mn-cs"/>
                        </a:rPr>
                        <a:t>SignalR</a:t>
                      </a:r>
                      <a:endParaRPr lang="es-ES" sz="1200" dirty="0"/>
                    </a:p>
                  </a:txBody>
                  <a:tcPr/>
                </a:tc>
                <a:tc>
                  <a:txBody>
                    <a:bodyPr/>
                    <a:lstStyle/>
                    <a:p>
                      <a:r>
                        <a:rPr lang="es-ES" sz="1200" b="0" i="0" kern="1200" dirty="0">
                          <a:solidFill>
                            <a:schemeClr val="dk1"/>
                          </a:solidFill>
                          <a:effectLst/>
                          <a:latin typeface="+mn-lt"/>
                          <a:ea typeface="+mn-ea"/>
                          <a:cs typeface="+mn-cs"/>
                        </a:rPr>
                        <a:t>Tecnología de Microsoft que proporciona una variedad de características para la comunicación en tiempo real. Esto incluye soporte para WebSocket, reconexión automática y soporte para múltiples plataformas.</a:t>
                      </a:r>
                      <a:endParaRPr lang="es-ES" sz="1200" dirty="0"/>
                    </a:p>
                  </a:txBody>
                  <a:tcPr/>
                </a:tc>
                <a:tc>
                  <a:txBody>
                    <a:bodyPr/>
                    <a:lstStyle/>
                    <a:p>
                      <a:r>
                        <a:rPr lang="es-ES" sz="1200" b="0" i="0" kern="1200" dirty="0">
                          <a:solidFill>
                            <a:schemeClr val="dk1"/>
                          </a:solidFill>
                          <a:effectLst/>
                          <a:latin typeface="+mn-lt"/>
                          <a:ea typeface="+mn-ea"/>
                          <a:cs typeface="+mn-cs"/>
                        </a:rPr>
                        <a:t>Altamente reactiva y fácil de usar</a:t>
                      </a:r>
                      <a:endParaRPr lang="es-ES" sz="1200" dirty="0"/>
                    </a:p>
                  </a:txBody>
                  <a:tcPr/>
                </a:tc>
                <a:tc>
                  <a:txBody>
                    <a:bodyPr/>
                    <a:lstStyle/>
                    <a:p>
                      <a:r>
                        <a:rPr lang="es-ES" sz="1200" b="0" i="0" kern="1200" dirty="0">
                          <a:solidFill>
                            <a:schemeClr val="dk1"/>
                          </a:solidFill>
                          <a:effectLst/>
                          <a:latin typeface="+mn-lt"/>
                          <a:ea typeface="+mn-ea"/>
                          <a:cs typeface="+mn-cs"/>
                        </a:rPr>
                        <a:t>Puede ser compleja de configurar</a:t>
                      </a:r>
                      <a:endParaRPr lang="es-ES" sz="1200" dirty="0"/>
                    </a:p>
                  </a:txBody>
                  <a:tcPr/>
                </a:tc>
                <a:tc>
                  <a:txBody>
                    <a:bodyPr/>
                    <a:lstStyle/>
                    <a:p>
                      <a:r>
                        <a:rPr lang="es-ES" sz="1200" b="0" i="0" kern="1200" dirty="0">
                          <a:solidFill>
                            <a:schemeClr val="dk1"/>
                          </a:solidFill>
                          <a:effectLst/>
                          <a:latin typeface="+mn-lt"/>
                          <a:ea typeface="+mn-ea"/>
                          <a:cs typeface="+mn-cs"/>
                        </a:rPr>
                        <a:t>Popular para aplicaciones empresariales</a:t>
                      </a:r>
                      <a:endParaRPr lang="es-ES" sz="1200" dirty="0"/>
                    </a:p>
                  </a:txBody>
                  <a:tcPr/>
                </a:tc>
                <a:extLst>
                  <a:ext uri="{0D108BD9-81ED-4DB2-BD59-A6C34878D82A}">
                    <a16:rowId xmlns:a16="http://schemas.microsoft.com/office/drawing/2014/main" val="3382437077"/>
                  </a:ext>
                </a:extLst>
              </a:tr>
            </a:tbl>
          </a:graphicData>
        </a:graphic>
      </p:graphicFrame>
    </p:spTree>
    <p:extLst>
      <p:ext uri="{BB962C8B-B14F-4D97-AF65-F5344CB8AC3E}">
        <p14:creationId xmlns:p14="http://schemas.microsoft.com/office/powerpoint/2010/main" val="20152585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107</a:t>
            </a:fld>
            <a:endParaRPr lang="es-ES"/>
          </a:p>
        </p:txBody>
      </p:sp>
    </p:spTree>
    <p:extLst>
      <p:ext uri="{BB962C8B-B14F-4D97-AF65-F5344CB8AC3E}">
        <p14:creationId xmlns:p14="http://schemas.microsoft.com/office/powerpoint/2010/main" val="41691650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108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0" y="1118410"/>
            <a:ext cx="9905999" cy="923330"/>
          </a:xfrm>
          <a:prstGeom prst="rect">
            <a:avLst/>
          </a:prstGeom>
          <a:noFill/>
        </p:spPr>
        <p:txBody>
          <a:bodyPr wrap="square">
            <a:spAutoFit/>
          </a:bodyPr>
          <a:lstStyle/>
          <a:p>
            <a:pPr algn="ctr"/>
            <a:r>
              <a:rPr kumimoji="0" lang="es-E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sz="3200" dirty="0"/>
          </a:p>
        </p:txBody>
      </p:sp>
      <p:sp>
        <p:nvSpPr>
          <p:cNvPr id="3" name="CuadroTexto 2">
            <a:extLst>
              <a:ext uri="{FF2B5EF4-FFF2-40B4-BE49-F238E27FC236}">
                <a16:creationId xmlns:a16="http://schemas.microsoft.com/office/drawing/2014/main" id="{F8F2E1D7-4362-DEFE-9840-45DC191860A1}"/>
              </a:ext>
            </a:extLst>
          </p:cNvPr>
          <p:cNvSpPr txBox="1"/>
          <p:nvPr/>
        </p:nvSpPr>
        <p:spPr>
          <a:xfrm>
            <a:off x="1" y="1930382"/>
            <a:ext cx="9905998" cy="584775"/>
          </a:xfrm>
          <a:prstGeom prst="rect">
            <a:avLst/>
          </a:prstGeom>
          <a:noFill/>
        </p:spPr>
        <p:txBody>
          <a:bodyPr wrap="square" rtlCol="0">
            <a:spAutoFit/>
          </a:bodyPr>
          <a:lstStyle/>
          <a:p>
            <a:pPr algn="ctr"/>
            <a:r>
              <a:rPr lang="es-ES" sz="3200" b="1" dirty="0"/>
              <a:t>Conceptos del </a:t>
            </a:r>
            <a:r>
              <a:rPr lang="es-ES" sz="3200" b="1" dirty="0">
                <a:solidFill>
                  <a:schemeClr val="tx1">
                    <a:lumMod val="50000"/>
                    <a:lumOff val="50000"/>
                  </a:schemeClr>
                </a:solidFill>
              </a:rPr>
              <a:t>servidor</a:t>
            </a:r>
            <a:r>
              <a:rPr lang="es-ES" sz="3200" b="1" dirty="0"/>
              <a:t>:</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0" y="2458346"/>
            <a:ext cx="9905998" cy="1631216"/>
          </a:xfrm>
          <a:prstGeom prst="rect">
            <a:avLst/>
          </a:prstGeom>
          <a:noFill/>
        </p:spPr>
        <p:txBody>
          <a:bodyPr wrap="square" rtlCol="0">
            <a:spAutoFit/>
          </a:bodyPr>
          <a:lstStyle/>
          <a:p>
            <a:pPr marL="285750" indent="-285750" algn="ctr">
              <a:buFont typeface="Arial" panose="020B0604020202020204" pitchFamily="34" charset="0"/>
              <a:buChar char="•"/>
            </a:pPr>
            <a:r>
              <a:rPr lang="es-ES" sz="2000" dirty="0"/>
              <a:t>Hubs</a:t>
            </a:r>
          </a:p>
          <a:p>
            <a:pPr marL="285750" indent="-285750" algn="ctr">
              <a:buFont typeface="Arial" panose="020B0604020202020204" pitchFamily="34" charset="0"/>
              <a:buChar char="•"/>
            </a:pPr>
            <a:r>
              <a:rPr lang="en-US" sz="2000" dirty="0"/>
              <a:t>Enviar </a:t>
            </a:r>
            <a:r>
              <a:rPr lang="en-US" sz="2000" dirty="0" err="1"/>
              <a:t>mensajes</a:t>
            </a:r>
            <a:r>
              <a:rPr lang="en-US" sz="2000" dirty="0"/>
              <a:t> </a:t>
            </a:r>
            <a:r>
              <a:rPr lang="en-US" sz="2000" dirty="0" err="1"/>
              <a:t>desde</a:t>
            </a:r>
            <a:r>
              <a:rPr lang="en-US" sz="2000" dirty="0"/>
              <a:t> </a:t>
            </a:r>
            <a:r>
              <a:rPr lang="en-US" sz="2000" dirty="0" err="1"/>
              <a:t>fuera</a:t>
            </a:r>
            <a:r>
              <a:rPr lang="en-US" sz="2000" dirty="0"/>
              <a:t> de un hub</a:t>
            </a:r>
          </a:p>
          <a:p>
            <a:pPr marL="285750" indent="-285750" algn="ctr">
              <a:buFont typeface="Arial" panose="020B0604020202020204" pitchFamily="34" charset="0"/>
              <a:buChar char="•"/>
            </a:pPr>
            <a:r>
              <a:rPr lang="es-ES" sz="2000" dirty="0"/>
              <a:t>Administrar usuarios y grupos en SignalR</a:t>
            </a:r>
          </a:p>
          <a:p>
            <a:pPr marL="285750" indent="-285750" algn="ctr">
              <a:buFont typeface="Arial" panose="020B0604020202020204" pitchFamily="34" charset="0"/>
              <a:buChar char="•"/>
            </a:pPr>
            <a:r>
              <a:rPr lang="es-ES" sz="2000" dirty="0"/>
              <a:t>Consideraciones de diseño de la API SignalR</a:t>
            </a:r>
          </a:p>
          <a:p>
            <a:pPr marL="285750" indent="-285750" algn="ctr">
              <a:buFont typeface="Arial" panose="020B0604020202020204" pitchFamily="34" charset="0"/>
              <a:buChar char="•"/>
            </a:pPr>
            <a:r>
              <a:rPr lang="es-ES" sz="2000" dirty="0"/>
              <a:t>Utilice filtros de Hub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Forever</a:t>
            </a:r>
            <a:r>
              <a:rPr lang="es-ES" b="1" dirty="0"/>
              <a:t> </a:t>
            </a:r>
            <a:r>
              <a:rPr lang="es-ES" b="1" dirty="0" err="1"/>
              <a:t>Frame</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3" name="CuadroTexto 2">
            <a:extLst>
              <a:ext uri="{FF2B5EF4-FFF2-40B4-BE49-F238E27FC236}">
                <a16:creationId xmlns:a16="http://schemas.microsoft.com/office/drawing/2014/main" id="{563A850D-4FAC-42EA-9B2D-0BE1CC466DE9}"/>
              </a:ext>
            </a:extLst>
          </p:cNvPr>
          <p:cNvSpPr txBox="1"/>
          <p:nvPr/>
        </p:nvSpPr>
        <p:spPr>
          <a:xfrm>
            <a:off x="300447" y="1194138"/>
            <a:ext cx="9261564" cy="1477328"/>
          </a:xfrm>
          <a:prstGeom prst="rect">
            <a:avLst/>
          </a:prstGeom>
          <a:noFill/>
        </p:spPr>
        <p:txBody>
          <a:bodyPr wrap="square">
            <a:spAutoFit/>
          </a:bodyPr>
          <a:lstStyle/>
          <a:p>
            <a:pPr marL="285750" indent="-285750">
              <a:buFont typeface="Arial" panose="020B0604020202020204" pitchFamily="34" charset="0"/>
              <a:buChar char="•"/>
            </a:pPr>
            <a:r>
              <a:rPr lang="es-ES" b="0" i="0" dirty="0">
                <a:effectLst/>
                <a:latin typeface="Söhne"/>
              </a:rPr>
              <a:t>El concepto de </a:t>
            </a: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a:t>
            </a:r>
            <a:r>
              <a:rPr lang="es-ES" b="0" i="0" u="sng" dirty="0">
                <a:effectLst/>
                <a:latin typeface="Söhne"/>
              </a:rPr>
              <a:t>no tiene un creador específico</a:t>
            </a:r>
            <a:r>
              <a:rPr lang="es-ES" b="0" i="0" dirty="0">
                <a:effectLst/>
                <a:latin typeface="Söhne"/>
              </a:rPr>
              <a:t>, ya que es más una técnica que ha sido utilizada en el desarrollo web.</a:t>
            </a:r>
          </a:p>
          <a:p>
            <a:pPr marL="285750" indent="-285750">
              <a:buFont typeface="Arial" panose="020B0604020202020204" pitchFamily="34" charset="0"/>
              <a:buChar char="•"/>
            </a:pP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es una técnica de comunicación en tiempo real que utiliza un </a:t>
            </a:r>
            <a:r>
              <a:rPr lang="es-ES" b="0" i="0" dirty="0" err="1">
                <a:effectLst/>
                <a:latin typeface="Söhne"/>
              </a:rPr>
              <a:t>iframe</a:t>
            </a:r>
            <a:r>
              <a:rPr lang="es-ES" b="0" i="0" dirty="0">
                <a:effectLst/>
                <a:latin typeface="Söhne"/>
              </a:rPr>
              <a:t> (elemento HTML que permite incrustar otro documento dentro de la página) que nunca se cierra. A través de este </a:t>
            </a:r>
            <a:r>
              <a:rPr lang="es-ES" b="0" i="0" dirty="0" err="1">
                <a:effectLst/>
                <a:latin typeface="Söhne"/>
              </a:rPr>
              <a:t>iframe</a:t>
            </a:r>
            <a:r>
              <a:rPr lang="es-ES" b="0" i="0" dirty="0">
                <a:effectLst/>
                <a:latin typeface="Söhne"/>
              </a:rPr>
              <a:t>, el servidor puede enviar actualizaciones o eventos al cliente.</a:t>
            </a:r>
            <a:endParaRPr lang="es-ES" dirty="0"/>
          </a:p>
        </p:txBody>
      </p:sp>
      <p:sp>
        <p:nvSpPr>
          <p:cNvPr id="7" name="Rectángulo: esquinas redondeadas 6">
            <a:extLst>
              <a:ext uri="{FF2B5EF4-FFF2-40B4-BE49-F238E27FC236}">
                <a16:creationId xmlns:a16="http://schemas.microsoft.com/office/drawing/2014/main" id="{1879659E-9F62-DF9D-18B5-EA61D383E667}"/>
              </a:ext>
            </a:extLst>
          </p:cNvPr>
          <p:cNvSpPr/>
          <p:nvPr/>
        </p:nvSpPr>
        <p:spPr>
          <a:xfrm>
            <a:off x="294603" y="2723220"/>
            <a:ext cx="9345786" cy="3520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DBC6B87D-8A6C-765E-CA74-7AAE3B756F4E}"/>
              </a:ext>
            </a:extLst>
          </p:cNvPr>
          <p:cNvSpPr txBox="1"/>
          <p:nvPr/>
        </p:nvSpPr>
        <p:spPr>
          <a:xfrm>
            <a:off x="547965" y="2913972"/>
            <a:ext cx="8839061" cy="31393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Compatibilidad: </a:t>
            </a:r>
            <a:r>
              <a:rPr lang="es-ES" dirty="0" err="1">
                <a:solidFill>
                  <a:schemeClr val="tx1"/>
                </a:solidFill>
              </a:rPr>
              <a:t>Forever</a:t>
            </a:r>
            <a:r>
              <a:rPr lang="es-ES" dirty="0">
                <a:solidFill>
                  <a:schemeClr val="tx1"/>
                </a:solidFill>
              </a:rPr>
              <a:t> </a:t>
            </a:r>
            <a:r>
              <a:rPr lang="es-ES" dirty="0" err="1">
                <a:solidFill>
                  <a:schemeClr val="tx1"/>
                </a:solidFill>
              </a:rPr>
              <a:t>Frame</a:t>
            </a:r>
            <a:r>
              <a:rPr lang="es-ES" dirty="0">
                <a:solidFill>
                  <a:schemeClr val="tx1"/>
                </a:solidFill>
              </a:rPr>
              <a:t> funciona en navegadores que admiten </a:t>
            </a:r>
            <a:r>
              <a:rPr lang="es-ES" dirty="0" err="1">
                <a:solidFill>
                  <a:schemeClr val="tx1"/>
                </a:solidFill>
              </a:rPr>
              <a:t>iframes</a:t>
            </a:r>
            <a:r>
              <a:rPr lang="es-ES" dirty="0">
                <a:solidFill>
                  <a:schemeClr val="tx1"/>
                </a:solidFill>
              </a:rPr>
              <a:t> y JavaScript, lo que lo hace compatible con una variedad de navegadores.</a:t>
            </a:r>
          </a:p>
          <a:p>
            <a:pPr marL="285750" indent="-285750">
              <a:buFont typeface="Arial" panose="020B0604020202020204" pitchFamily="34" charset="0"/>
              <a:buChar char="•"/>
            </a:pPr>
            <a:r>
              <a:rPr lang="es-ES" dirty="0">
                <a:solidFill>
                  <a:schemeClr val="tx1"/>
                </a:solidFill>
              </a:rPr>
              <a:t>Comunicación Persistente: Permite la comunicación persistente entre el servidor y el cliente, facilitando la implementación de actualizaciones en tiempo real.</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Uso de Recursos: La técnica puede consumir recursos del servidor y del cliente, ya que mantiene conexiones abiertas permanentemente.</a:t>
            </a:r>
          </a:p>
          <a:p>
            <a:pPr marL="285750" indent="-285750">
              <a:buFont typeface="Arial" panose="020B0604020202020204" pitchFamily="34" charset="0"/>
              <a:buChar char="•"/>
            </a:pPr>
            <a:r>
              <a:rPr lang="es-ES" dirty="0">
                <a:solidFill>
                  <a:schemeClr val="tx1"/>
                </a:solidFill>
              </a:rPr>
              <a:t>Limitaciones de Seguridad: Debido a su naturaleza de mantener conexiones abiertas, podría haber implicaciones de seguridad, especialmente si no se implementa correctamente.</a:t>
            </a:r>
          </a:p>
        </p:txBody>
      </p:sp>
    </p:spTree>
    <p:extLst>
      <p:ext uri="{BB962C8B-B14F-4D97-AF65-F5344CB8AC3E}">
        <p14:creationId xmlns:p14="http://schemas.microsoft.com/office/powerpoint/2010/main" val="350086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a:t>SignalR</a:t>
            </a:r>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1754326"/>
          </a:xfrm>
          <a:prstGeom prst="rect">
            <a:avLst/>
          </a:prstGeom>
          <a:noFill/>
        </p:spPr>
        <p:txBody>
          <a:bodyPr wrap="square" rtlCol="0">
            <a:spAutoFit/>
          </a:bodyPr>
          <a:lstStyle/>
          <a:p>
            <a:pPr marL="285750" indent="-285750">
              <a:buFont typeface="Arial" panose="020B0604020202020204" pitchFamily="34" charset="0"/>
              <a:buChar char="•"/>
            </a:pPr>
            <a:r>
              <a:rPr lang="es-ES" dirty="0"/>
              <a:t>SignalR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dirty="0"/>
              <a:t>SignalR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dirty="0"/>
              <a:t>SignalR utiliza:</a:t>
            </a: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SignalR puede ser más complejo de implementar  se debe a que utiliza una variedad de técnicas, cada una con sus propias ventajas y desventajas.</a:t>
            </a:r>
          </a:p>
        </p:txBody>
      </p:sp>
      <p:pic>
        <p:nvPicPr>
          <p:cNvPr id="13" name="Imagen 12">
            <a:extLst>
              <a:ext uri="{FF2B5EF4-FFF2-40B4-BE49-F238E27FC236}">
                <a16:creationId xmlns:a16="http://schemas.microsoft.com/office/drawing/2014/main" id="{04982FE3-D4EB-CC34-EB7E-4138B26A8FDB}"/>
              </a:ext>
            </a:extLst>
          </p:cNvPr>
          <p:cNvPicPr>
            <a:picLocks noChangeAspect="1"/>
          </p:cNvPicPr>
          <p:nvPr/>
        </p:nvPicPr>
        <p:blipFill>
          <a:blip r:embed="rId3"/>
          <a:stretch>
            <a:fillRect/>
          </a:stretch>
        </p:blipFill>
        <p:spPr>
          <a:xfrm>
            <a:off x="633413" y="2897029"/>
            <a:ext cx="6362700" cy="295275"/>
          </a:xfrm>
          <a:prstGeom prst="rect">
            <a:avLst/>
          </a:prstGeom>
        </p:spPr>
      </p:pic>
    </p:spTree>
    <p:extLst>
      <p:ext uri="{BB962C8B-B14F-4D97-AF65-F5344CB8AC3E}">
        <p14:creationId xmlns:p14="http://schemas.microsoft.com/office/powerpoint/2010/main" val="385810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200"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Teams</a:t>
            </a:r>
            <a:endParaRPr lang="es-ES" sz="1200"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Slack</a:t>
            </a:r>
            <a:endParaRPr lang="es-ES" sz="1200"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5F2FD-897D-9ACB-6C93-ADF8399C2FD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E3AADB6-F004-F0BB-45EA-7EE3765A14C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37D2D3A-A35F-B7E6-D8EE-2D8E5EA1F063}"/>
              </a:ext>
            </a:extLst>
          </p:cNvPr>
          <p:cNvSpPr>
            <a:spLocks noGrp="1"/>
          </p:cNvSpPr>
          <p:nvPr>
            <p:ph type="sldNum" sz="quarter" idx="12"/>
          </p:nvPr>
        </p:nvSpPr>
        <p:spPr/>
        <p:txBody>
          <a:bodyPr/>
          <a:lstStyle/>
          <a:p>
            <a:fld id="{9A396ACE-1A63-459D-82B4-27C23849521D}" type="slidenum">
              <a:rPr lang="es-ES" smtClean="0"/>
              <a:t>17</a:t>
            </a:fld>
            <a:endParaRPr lang="es-ES"/>
          </a:p>
        </p:txBody>
      </p:sp>
    </p:spTree>
    <p:extLst>
      <p:ext uri="{BB962C8B-B14F-4D97-AF65-F5344CB8AC3E}">
        <p14:creationId xmlns:p14="http://schemas.microsoft.com/office/powerpoint/2010/main" val="80163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880360" y="1438846"/>
            <a:ext cx="6651669" cy="2954655"/>
          </a:xfrm>
          <a:prstGeom prst="rect">
            <a:avLst/>
          </a:prstGeom>
          <a:noFill/>
        </p:spPr>
        <p:txBody>
          <a:bodyPr wrap="square">
            <a:spAutoFit/>
          </a:bodyPr>
          <a:lstStyle/>
          <a:p>
            <a:r>
              <a:rPr lang="es-ES" sz="1400" dirty="0"/>
              <a:t>Nombre proyecto</a:t>
            </a:r>
            <a:r>
              <a:rPr lang="es-ES" sz="1400" b="1" dirty="0"/>
              <a:t>: </a:t>
            </a:r>
            <a:r>
              <a:rPr lang="es-ES" sz="1400" b="1" dirty="0" err="1"/>
              <a:t>angular_chat_long_polling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a:p>
            <a:endParaRPr lang="es-ES" sz="1400" b="1" dirty="0"/>
          </a:p>
          <a:p>
            <a:r>
              <a:rPr lang="es-ES" sz="3200" b="1" dirty="0">
                <a:highlight>
                  <a:srgbClr val="FFFF00"/>
                </a:highlight>
              </a:rPr>
              <a:t>GITHUB</a:t>
            </a:r>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2"/>
          <a:stretch>
            <a:fillRect/>
          </a:stretch>
        </p:blipFill>
        <p:spPr>
          <a:xfrm>
            <a:off x="373971" y="1438846"/>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22</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3"/>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4"/>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Express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2" name="CuadroTexto 1">
            <a:extLst>
              <a:ext uri="{FF2B5EF4-FFF2-40B4-BE49-F238E27FC236}">
                <a16:creationId xmlns:a16="http://schemas.microsoft.com/office/drawing/2014/main" id="{AFDCF152-3A50-2077-FA07-0D5CE78568B2}"/>
              </a:ext>
            </a:extLst>
          </p:cNvPr>
          <p:cNvSpPr txBox="1"/>
          <p:nvPr/>
        </p:nvSpPr>
        <p:spPr>
          <a:xfrm>
            <a:off x="-18607" y="2054334"/>
            <a:ext cx="3196127" cy="369332"/>
          </a:xfrm>
          <a:prstGeom prst="rect">
            <a:avLst/>
          </a:prstGeom>
          <a:noFill/>
        </p:spPr>
        <p:txBody>
          <a:bodyPr wrap="square" rtlCol="0">
            <a:spAutoFit/>
          </a:bodyPr>
          <a:lstStyle/>
          <a:p>
            <a:r>
              <a:rPr lang="es-ES" dirty="0">
                <a:highlight>
                  <a:srgbClr val="FFFF00"/>
                </a:highlight>
              </a:rPr>
              <a:t>REVISAR IMPORT</a:t>
            </a:r>
          </a:p>
        </p:txBody>
      </p:sp>
    </p:spTree>
    <p:extLst>
      <p:ext uri="{BB962C8B-B14F-4D97-AF65-F5344CB8AC3E}">
        <p14:creationId xmlns:p14="http://schemas.microsoft.com/office/powerpoint/2010/main" val="4080796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2"/>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3"/>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25</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2"/>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3"/>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26</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WebSocket,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dirty="0" err="1">
                <a:solidFill>
                  <a:srgbClr val="000000"/>
                </a:solidFill>
                <a:latin typeface="Calibri" panose="020F0502020204030204" pitchFamily="34" charset="0"/>
              </a:rPr>
              <a:t>WebSockets</a:t>
            </a:r>
            <a:endParaRPr lang="es-ES" sz="1400" b="0" i="0" dirty="0">
              <a:solidFill>
                <a:srgbClr val="000000"/>
              </a:solidFill>
              <a:effectLst/>
              <a:latin typeface="Calibri" panose="020F0502020204030204" pitchFamily="34" charset="0"/>
            </a:endParaRP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6A4A965-185C-4B5F-7A10-6112977A79E4}"/>
              </a:ext>
            </a:extLst>
          </p:cNvPr>
          <p:cNvSpPr>
            <a:spLocks noGrp="1"/>
          </p:cNvSpPr>
          <p:nvPr>
            <p:ph type="sldNum" sz="quarter" idx="12"/>
          </p:nvPr>
        </p:nvSpPr>
        <p:spPr/>
        <p:txBody>
          <a:bodyPr/>
          <a:lstStyle/>
          <a:p>
            <a:fld id="{9A396ACE-1A63-459D-82B4-27C23849521D}" type="slidenum">
              <a:rPr lang="es-ES" smtClean="0"/>
              <a:t>30</a:t>
            </a:fld>
            <a:endParaRPr lang="es-ES"/>
          </a:p>
        </p:txBody>
      </p:sp>
    </p:spTree>
    <p:extLst>
      <p:ext uri="{BB962C8B-B14F-4D97-AF65-F5344CB8AC3E}">
        <p14:creationId xmlns:p14="http://schemas.microsoft.com/office/powerpoint/2010/main" val="3477660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32</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33</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34</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 name="CuadroTexto 2">
            <a:extLst>
              <a:ext uri="{FF2B5EF4-FFF2-40B4-BE49-F238E27FC236}">
                <a16:creationId xmlns:a16="http://schemas.microsoft.com/office/drawing/2014/main" id="{2A2796C2-0E87-D561-7A46-920610AEEF96}"/>
              </a:ext>
            </a:extLst>
          </p:cNvPr>
          <p:cNvSpPr txBox="1"/>
          <p:nvPr/>
        </p:nvSpPr>
        <p:spPr>
          <a:xfrm>
            <a:off x="3551274" y="1605845"/>
            <a:ext cx="3306726" cy="646331"/>
          </a:xfrm>
          <a:prstGeom prst="rect">
            <a:avLst/>
          </a:prstGeom>
          <a:noFill/>
        </p:spPr>
        <p:txBody>
          <a:bodyPr wrap="square" rtlCol="0">
            <a:spAutoFit/>
          </a:bodyPr>
          <a:lstStyle/>
          <a:p>
            <a:r>
              <a:rPr lang="es-ES" sz="3600" dirty="0">
                <a:highlight>
                  <a:srgbClr val="FFFF00"/>
                </a:highlight>
              </a:rPr>
              <a:t>Explicar 2%, IE</a:t>
            </a:r>
          </a:p>
        </p:txBody>
      </p:sp>
    </p:spTree>
    <p:extLst>
      <p:ext uri="{BB962C8B-B14F-4D97-AF65-F5344CB8AC3E}">
        <p14:creationId xmlns:p14="http://schemas.microsoft.com/office/powerpoint/2010/main" val="2482942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35</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437042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lvl="1" algn="just">
              <a:spcBef>
                <a:spcPts val="600"/>
              </a:spcBef>
              <a:spcAft>
                <a:spcPts val="600"/>
              </a:spcAft>
            </a:pPr>
            <a:r>
              <a:rPr lang="es-ES" b="1" dirty="0"/>
              <a:t>Las características que necesitas</a:t>
            </a:r>
            <a:r>
              <a:rPr lang="es-ES" dirty="0"/>
              <a:t>: </a:t>
            </a:r>
          </a:p>
          <a:p>
            <a:pPr lvl="1" algn="just">
              <a:spcBef>
                <a:spcPts val="600"/>
              </a:spcBef>
              <a:spcAft>
                <a:spcPts val="600"/>
              </a:spcAft>
            </a:pPr>
            <a:r>
              <a:rPr lang="es-ES" dirty="0"/>
              <a:t>¿Necesitas un conjunto de características completo, incluyendo eventos, sockets de grupo y de difusión, y soporte para múltiples protocolos? ¿O necesitas una librería sencilla y flexible?</a:t>
            </a:r>
          </a:p>
          <a:p>
            <a:pPr lvl="1" algn="just">
              <a:spcBef>
                <a:spcPts val="600"/>
              </a:spcBef>
              <a:spcAft>
                <a:spcPts val="600"/>
              </a:spcAft>
            </a:pPr>
            <a:r>
              <a:rPr lang="es-ES" b="1" dirty="0"/>
              <a:t>El rendimiento: </a:t>
            </a:r>
          </a:p>
          <a:p>
            <a:pPr lvl="1" algn="just">
              <a:spcBef>
                <a:spcPts val="600"/>
              </a:spcBef>
              <a:spcAft>
                <a:spcPts val="600"/>
              </a:spcAft>
            </a:pPr>
            <a:r>
              <a:rPr lang="es-ES" dirty="0"/>
              <a:t>¿Necesitas una librería que proporcione un alto rendimiento?</a:t>
            </a:r>
          </a:p>
          <a:p>
            <a:pPr lvl="1" algn="just">
              <a:spcBef>
                <a:spcPts val="600"/>
              </a:spcBef>
              <a:spcAft>
                <a:spcPts val="600"/>
              </a:spcAft>
            </a:pPr>
            <a:r>
              <a:rPr lang="es-ES" b="1" dirty="0"/>
              <a:t>La facilidad de uso: </a:t>
            </a:r>
          </a:p>
          <a:p>
            <a:pPr lvl="1" algn="just">
              <a:spcBef>
                <a:spcPts val="600"/>
              </a:spcBef>
              <a:spcAft>
                <a:spcPts val="600"/>
              </a:spcAft>
            </a:pPr>
            <a:r>
              <a:rPr lang="es-ES" dirty="0"/>
              <a:t>¿Quieres una librería que sea fácil de usar?</a:t>
            </a:r>
          </a:p>
          <a:p>
            <a:pPr lvl="1" algn="just">
              <a:spcBef>
                <a:spcPts val="600"/>
              </a:spcBef>
              <a:spcAft>
                <a:spcPts val="600"/>
              </a:spcAft>
            </a:pPr>
            <a:r>
              <a:rPr lang="es-ES" b="1" dirty="0"/>
              <a:t>La compatibilidad: </a:t>
            </a:r>
          </a:p>
          <a:p>
            <a:pPr lvl="1" algn="just">
              <a:spcBef>
                <a:spcPts val="600"/>
              </a:spcBef>
              <a:spcAft>
                <a:spcPts val="6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3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63A164F-E063-3403-1BF5-F947C703BAC9}"/>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62CC432A-93DE-2BEB-B99A-B5955B27764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Tree>
    <p:extLst>
      <p:ext uri="{BB962C8B-B14F-4D97-AF65-F5344CB8AC3E}">
        <p14:creationId xmlns:p14="http://schemas.microsoft.com/office/powerpoint/2010/main" val="2931357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37</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9" name="CuadroTexto 8">
            <a:extLst>
              <a:ext uri="{FF2B5EF4-FFF2-40B4-BE49-F238E27FC236}">
                <a16:creationId xmlns:a16="http://schemas.microsoft.com/office/drawing/2014/main" id="{8DAA6D00-3E5C-7652-314F-5CE8F599B916}"/>
              </a:ext>
            </a:extLst>
          </p:cNvPr>
          <p:cNvSpPr txBox="1"/>
          <p:nvPr/>
        </p:nvSpPr>
        <p:spPr>
          <a:xfrm>
            <a:off x="144656" y="609145"/>
            <a:ext cx="6042861" cy="646331"/>
          </a:xfrm>
          <a:prstGeom prst="rect">
            <a:avLst/>
          </a:prstGeom>
          <a:noFill/>
        </p:spPr>
        <p:txBody>
          <a:bodyPr wrap="square">
            <a:spAutoFit/>
          </a:bodyPr>
          <a:lstStyle/>
          <a:p>
            <a:endParaRPr lang="es-ES" dirty="0"/>
          </a:p>
          <a:p>
            <a:r>
              <a:rPr lang="es-ES" b="1" u="sng" dirty="0"/>
              <a:t>Ejemplos de uso de Sockets de Grupo (</a:t>
            </a:r>
            <a:r>
              <a:rPr lang="es-ES" b="1" u="sng" dirty="0" err="1"/>
              <a:t>Multicast</a:t>
            </a:r>
            <a:r>
              <a:rPr lang="es-ES" b="1" u="sng" dirty="0"/>
              <a:t> Sockets):</a:t>
            </a:r>
          </a:p>
        </p:txBody>
      </p:sp>
      <p:sp>
        <p:nvSpPr>
          <p:cNvPr id="10" name="CuadroTexto 9">
            <a:extLst>
              <a:ext uri="{FF2B5EF4-FFF2-40B4-BE49-F238E27FC236}">
                <a16:creationId xmlns:a16="http://schemas.microsoft.com/office/drawing/2014/main" id="{352185E4-0C70-B3C6-6204-1AA6A3B831DF}"/>
              </a:ext>
            </a:extLst>
          </p:cNvPr>
          <p:cNvSpPr txBox="1"/>
          <p:nvPr/>
        </p:nvSpPr>
        <p:spPr>
          <a:xfrm>
            <a:off x="144655" y="1460788"/>
            <a:ext cx="9312165" cy="1754326"/>
          </a:xfrm>
          <a:prstGeom prst="rect">
            <a:avLst/>
          </a:prstGeom>
          <a:noFill/>
        </p:spPr>
        <p:txBody>
          <a:bodyPr wrap="square">
            <a:spAutoFit/>
          </a:bodyPr>
          <a:lstStyle/>
          <a:p>
            <a:r>
              <a:rPr lang="es-ES" b="1" dirty="0"/>
              <a:t>Transmisión de Video en Tiempo Real:</a:t>
            </a:r>
          </a:p>
          <a:p>
            <a:endParaRPr lang="es-ES" dirty="0"/>
          </a:p>
          <a:p>
            <a:r>
              <a:rPr lang="es-ES" b="1" dirty="0"/>
              <a:t>Escenario:</a:t>
            </a:r>
            <a:r>
              <a:rPr lang="es-ES" dirty="0"/>
              <a:t> Una empresa de transmisión de video en línea desea transmitir un evento en vivo a una audiencia global.</a:t>
            </a:r>
          </a:p>
          <a:p>
            <a:r>
              <a:rPr lang="es-ES" b="1" dirty="0"/>
              <a:t>Uso</a:t>
            </a:r>
            <a:r>
              <a:rPr lang="es-ES" dirty="0"/>
              <a:t>: Utiliza sockets de grupo para enviar la transmisión a todos los usuarios interesados en tiempo real.</a:t>
            </a:r>
          </a:p>
        </p:txBody>
      </p:sp>
      <p:sp>
        <p:nvSpPr>
          <p:cNvPr id="14" name="CuadroTexto 13">
            <a:extLst>
              <a:ext uri="{FF2B5EF4-FFF2-40B4-BE49-F238E27FC236}">
                <a16:creationId xmlns:a16="http://schemas.microsoft.com/office/drawing/2014/main" id="{18DE664B-2857-AC57-0FF8-28764F9BA2A7}"/>
              </a:ext>
            </a:extLst>
          </p:cNvPr>
          <p:cNvSpPr txBox="1"/>
          <p:nvPr/>
        </p:nvSpPr>
        <p:spPr>
          <a:xfrm>
            <a:off x="144654" y="3420426"/>
            <a:ext cx="9312165" cy="1754326"/>
          </a:xfrm>
          <a:prstGeom prst="rect">
            <a:avLst/>
          </a:prstGeom>
          <a:noFill/>
        </p:spPr>
        <p:txBody>
          <a:bodyPr wrap="square">
            <a:spAutoFit/>
          </a:bodyPr>
          <a:lstStyle/>
          <a:p>
            <a:r>
              <a:rPr lang="es-ES" b="1" dirty="0"/>
              <a:t>Juegos en Línea:</a:t>
            </a:r>
          </a:p>
          <a:p>
            <a:endParaRPr lang="es-ES" dirty="0"/>
          </a:p>
          <a:p>
            <a:r>
              <a:rPr lang="es-ES" b="1" dirty="0"/>
              <a:t>Escenario</a:t>
            </a:r>
            <a:r>
              <a:rPr lang="es-ES" dirty="0"/>
              <a:t>: Un juego en línea multijugador necesita mantener sincronizados a todos los jugadores en tiempo real.</a:t>
            </a:r>
          </a:p>
          <a:p>
            <a:r>
              <a:rPr lang="es-ES" b="1" dirty="0"/>
              <a:t>Uso</a:t>
            </a:r>
            <a:r>
              <a:rPr lang="es-ES" dirty="0"/>
              <a:t>: Emplea sockets de grupo para enviar información del juego a todos los jugadores conectados al mismo grupo de juego.</a:t>
            </a:r>
          </a:p>
        </p:txBody>
      </p:sp>
      <p:sp>
        <p:nvSpPr>
          <p:cNvPr id="15" name="CuadroTexto 14">
            <a:extLst>
              <a:ext uri="{FF2B5EF4-FFF2-40B4-BE49-F238E27FC236}">
                <a16:creationId xmlns:a16="http://schemas.microsoft.com/office/drawing/2014/main" id="{73781D8D-D27C-7F90-67A4-8DEDD9733525}"/>
              </a:ext>
            </a:extLst>
          </p:cNvPr>
          <p:cNvSpPr txBox="1"/>
          <p:nvPr/>
        </p:nvSpPr>
        <p:spPr>
          <a:xfrm>
            <a:off x="5651136" y="1306899"/>
            <a:ext cx="3573827" cy="2062103"/>
          </a:xfrm>
          <a:prstGeom prst="rect">
            <a:avLst/>
          </a:prstGeom>
          <a:noFill/>
        </p:spPr>
        <p:txBody>
          <a:bodyPr wrap="square" rtlCol="0">
            <a:spAutoFit/>
          </a:bodyPr>
          <a:lstStyle/>
          <a:p>
            <a:r>
              <a:rPr lang="es-ES" sz="3200" dirty="0">
                <a:highlight>
                  <a:srgbClr val="FFFF00"/>
                </a:highlight>
              </a:rPr>
              <a:t>Explicación eventos  un usuario, a todos los usuarios, usuarios por </a:t>
            </a:r>
            <a:r>
              <a:rPr lang="es-ES" sz="3200" dirty="0" err="1">
                <a:highlight>
                  <a:srgbClr val="FFFF00"/>
                </a:highlight>
              </a:rPr>
              <a:t>tenant</a:t>
            </a:r>
            <a:endParaRPr lang="es-ES" sz="3200" dirty="0">
              <a:highlight>
                <a:srgbClr val="FFFF00"/>
              </a:highlight>
            </a:endParaRPr>
          </a:p>
        </p:txBody>
      </p:sp>
    </p:spTree>
    <p:extLst>
      <p:ext uri="{BB962C8B-B14F-4D97-AF65-F5344CB8AC3E}">
        <p14:creationId xmlns:p14="http://schemas.microsoft.com/office/powerpoint/2010/main" val="3038457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38</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12" name="CuadroTexto 11">
            <a:extLst>
              <a:ext uri="{FF2B5EF4-FFF2-40B4-BE49-F238E27FC236}">
                <a16:creationId xmlns:a16="http://schemas.microsoft.com/office/drawing/2014/main" id="{C2E988CC-4247-48F1-03EF-47215248509D}"/>
              </a:ext>
            </a:extLst>
          </p:cNvPr>
          <p:cNvSpPr txBox="1"/>
          <p:nvPr/>
        </p:nvSpPr>
        <p:spPr>
          <a:xfrm>
            <a:off x="138389" y="1480386"/>
            <a:ext cx="9438748" cy="1477328"/>
          </a:xfrm>
          <a:prstGeom prst="rect">
            <a:avLst/>
          </a:prstGeom>
          <a:noFill/>
        </p:spPr>
        <p:txBody>
          <a:bodyPr wrap="square">
            <a:spAutoFit/>
          </a:bodyPr>
          <a:lstStyle/>
          <a:p>
            <a:r>
              <a:rPr lang="es-ES" b="1" dirty="0"/>
              <a:t>Descubrimiento de Dispositivos en una Red Local:</a:t>
            </a:r>
          </a:p>
          <a:p>
            <a:endParaRPr lang="es-ES" dirty="0"/>
          </a:p>
          <a:p>
            <a:r>
              <a:rPr lang="es-ES" b="1" dirty="0"/>
              <a:t>Escenario</a:t>
            </a:r>
            <a:r>
              <a:rPr lang="es-ES" dirty="0"/>
              <a:t>: Una aplicación busca dispositivos disponibles en una red local para compartir archivos.</a:t>
            </a:r>
          </a:p>
          <a:p>
            <a:r>
              <a:rPr lang="es-ES" b="1" dirty="0"/>
              <a:t>Uso</a:t>
            </a:r>
            <a:r>
              <a:rPr lang="es-ES" dirty="0"/>
              <a:t>: Utiliza sockets de difusión para enviar mensajes de descubrimiento y encontrar dispositivos en la misma red.</a:t>
            </a:r>
          </a:p>
        </p:txBody>
      </p:sp>
      <p:sp>
        <p:nvSpPr>
          <p:cNvPr id="14" name="CuadroTexto 13">
            <a:extLst>
              <a:ext uri="{FF2B5EF4-FFF2-40B4-BE49-F238E27FC236}">
                <a16:creationId xmlns:a16="http://schemas.microsoft.com/office/drawing/2014/main" id="{41990DD9-C102-DEBE-7742-A9FD39351DFE}"/>
              </a:ext>
            </a:extLst>
          </p:cNvPr>
          <p:cNvSpPr txBox="1"/>
          <p:nvPr/>
        </p:nvSpPr>
        <p:spPr>
          <a:xfrm>
            <a:off x="138389" y="851736"/>
            <a:ext cx="8094991" cy="369332"/>
          </a:xfrm>
          <a:prstGeom prst="rect">
            <a:avLst/>
          </a:prstGeom>
          <a:noFill/>
        </p:spPr>
        <p:txBody>
          <a:bodyPr wrap="square">
            <a:spAutoFit/>
          </a:bodyPr>
          <a:lstStyle/>
          <a:p>
            <a:r>
              <a:rPr lang="es-ES" b="1" i="0" u="sng" dirty="0">
                <a:effectLst/>
                <a:latin typeface="Söhne"/>
              </a:rPr>
              <a:t>Ejemplos de uso de Sockets de Difusión (Broadcast Sockets):</a:t>
            </a:r>
            <a:endParaRPr lang="es-ES" u="sng" dirty="0"/>
          </a:p>
        </p:txBody>
      </p:sp>
      <p:sp>
        <p:nvSpPr>
          <p:cNvPr id="18" name="CuadroTexto 17">
            <a:extLst>
              <a:ext uri="{FF2B5EF4-FFF2-40B4-BE49-F238E27FC236}">
                <a16:creationId xmlns:a16="http://schemas.microsoft.com/office/drawing/2014/main" id="{3CB466A5-F884-0411-946A-94C253BBD932}"/>
              </a:ext>
            </a:extLst>
          </p:cNvPr>
          <p:cNvSpPr txBox="1"/>
          <p:nvPr/>
        </p:nvSpPr>
        <p:spPr>
          <a:xfrm>
            <a:off x="138389" y="2957714"/>
            <a:ext cx="9438748" cy="1754326"/>
          </a:xfrm>
          <a:prstGeom prst="rect">
            <a:avLst/>
          </a:prstGeom>
          <a:noFill/>
        </p:spPr>
        <p:txBody>
          <a:bodyPr wrap="square">
            <a:spAutoFit/>
          </a:bodyPr>
          <a:lstStyle/>
          <a:p>
            <a:r>
              <a:rPr lang="es-ES" b="1" dirty="0"/>
              <a:t>Anuncios de Servicios en una Red Empresarial:</a:t>
            </a:r>
          </a:p>
          <a:p>
            <a:endParaRPr lang="es-ES" dirty="0"/>
          </a:p>
          <a:p>
            <a:r>
              <a:rPr lang="es-ES" b="1" dirty="0"/>
              <a:t>Escenario</a:t>
            </a:r>
            <a:r>
              <a:rPr lang="es-ES" dirty="0"/>
              <a:t>: Un servidor desea anunciar servicios disponibles, como impresoras o recursos compartidos de archivos, a todos los clientes en la red.</a:t>
            </a:r>
          </a:p>
          <a:p>
            <a:r>
              <a:rPr lang="es-ES" b="1" dirty="0"/>
              <a:t>Uso</a:t>
            </a:r>
            <a:r>
              <a:rPr lang="es-ES" dirty="0"/>
              <a:t>: Implementa sockets de difusión para enviar anuncios a todos los dispositivos conectados a la red.</a:t>
            </a:r>
          </a:p>
        </p:txBody>
      </p:sp>
    </p:spTree>
    <p:extLst>
      <p:ext uri="{BB962C8B-B14F-4D97-AF65-F5344CB8AC3E}">
        <p14:creationId xmlns:p14="http://schemas.microsoft.com/office/powerpoint/2010/main" val="2124052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39</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2246769"/>
          </a:xfrm>
          <a:prstGeom prst="rect">
            <a:avLst/>
          </a:prstGeom>
          <a:noFill/>
        </p:spPr>
        <p:txBody>
          <a:bodyPr wrap="square">
            <a:spAutoFit/>
          </a:bodyPr>
          <a:lstStyle/>
          <a:p>
            <a:r>
              <a:rPr lang="es-ES" sz="1400" dirty="0"/>
              <a:t>Nombre proyecto</a:t>
            </a:r>
            <a:r>
              <a:rPr lang="es-ES" sz="1400" b="1" dirty="0"/>
              <a:t>: </a:t>
            </a:r>
            <a:r>
              <a:rPr lang="es-ES" sz="1400" b="1" dirty="0" err="1"/>
              <a:t>vue_websocket</a:t>
            </a:r>
            <a:endParaRPr lang="es-ES" sz="1400" b="1" dirty="0"/>
          </a:p>
          <a:p>
            <a:r>
              <a:rPr lang="es-ES" sz="1400" dirty="0" err="1"/>
              <a:t>FrontEnd</a:t>
            </a:r>
            <a:r>
              <a:rPr lang="es-ES" sz="1400" dirty="0"/>
              <a:t>: </a:t>
            </a:r>
            <a:r>
              <a:rPr lang="es-ES" sz="1400" b="1" dirty="0"/>
              <a:t>Vue 3</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C:\Proyectos\Curso_Comunicación_Tiempo_Real\vue_websocket</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C:\Proyectos\Curso_Comunicación_Tiempo_Real\vue_websocket\server</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7" name="Imagen 6">
            <a:extLst>
              <a:ext uri="{FF2B5EF4-FFF2-40B4-BE49-F238E27FC236}">
                <a16:creationId xmlns:a16="http://schemas.microsoft.com/office/drawing/2014/main" id="{8DBC07EC-BFCE-7E93-EC86-57D0E003AFCF}"/>
              </a:ext>
            </a:extLst>
          </p:cNvPr>
          <p:cNvPicPr>
            <a:picLocks noChangeAspect="1"/>
          </p:cNvPicPr>
          <p:nvPr/>
        </p:nvPicPr>
        <p:blipFill>
          <a:blip r:embed="rId2"/>
          <a:stretch>
            <a:fillRect/>
          </a:stretch>
        </p:blipFill>
        <p:spPr>
          <a:xfrm>
            <a:off x="373971" y="1438846"/>
            <a:ext cx="2400300" cy="3267075"/>
          </a:xfrm>
          <a:prstGeom prst="rect">
            <a:avLst/>
          </a:prstGeom>
        </p:spPr>
      </p:pic>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483515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40</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003954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41</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253F6D-E655-4A71-6C57-57C5008E3D0D}"/>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5" name="CuadroTexto 4">
            <a:extLst>
              <a:ext uri="{FF2B5EF4-FFF2-40B4-BE49-F238E27FC236}">
                <a16:creationId xmlns:a16="http://schemas.microsoft.com/office/drawing/2014/main" id="{ED943D5C-6198-18CC-D5AF-DB879B4AF2EB}"/>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Definición</a:t>
            </a:r>
          </a:p>
        </p:txBody>
      </p:sp>
      <p:sp>
        <p:nvSpPr>
          <p:cNvPr id="6" name="CuadroTexto 5">
            <a:extLst>
              <a:ext uri="{FF2B5EF4-FFF2-40B4-BE49-F238E27FC236}">
                <a16:creationId xmlns:a16="http://schemas.microsoft.com/office/drawing/2014/main" id="{AF2BDE66-58C9-4FA2-E356-B9C4AB564BC7}"/>
              </a:ext>
            </a:extLst>
          </p:cNvPr>
          <p:cNvSpPr txBox="1"/>
          <p:nvPr/>
        </p:nvSpPr>
        <p:spPr>
          <a:xfrm>
            <a:off x="231648" y="721298"/>
            <a:ext cx="8094992" cy="923330"/>
          </a:xfrm>
          <a:prstGeom prst="rect">
            <a:avLst/>
          </a:prstGeom>
          <a:noFill/>
        </p:spPr>
        <p:txBody>
          <a:bodyPr wrap="square" rtlCol="0">
            <a:spAutoFit/>
          </a:bodyPr>
          <a:lstStyle/>
          <a:p>
            <a:pPr algn="just"/>
            <a:r>
              <a:rPr lang="es-ES" dirty="0"/>
              <a:t>La especificación de los Eventos enviados por el servidor describe una clase incorporada </a:t>
            </a:r>
            <a:r>
              <a:rPr lang="es-ES" b="1" dirty="0" err="1">
                <a:solidFill>
                  <a:schemeClr val="bg1"/>
                </a:solidFill>
                <a:highlight>
                  <a:srgbClr val="808080"/>
                </a:highlight>
              </a:rPr>
              <a:t>EventSource</a:t>
            </a:r>
            <a:r>
              <a:rPr lang="es-ES" dirty="0"/>
              <a:t>, que mantiene la conexión con el servidor y permite recibir eventos de él.</a:t>
            </a:r>
          </a:p>
        </p:txBody>
      </p:sp>
      <p:sp>
        <p:nvSpPr>
          <p:cNvPr id="8" name="CuadroTexto 7">
            <a:extLst>
              <a:ext uri="{FF2B5EF4-FFF2-40B4-BE49-F238E27FC236}">
                <a16:creationId xmlns:a16="http://schemas.microsoft.com/office/drawing/2014/main" id="{65F62B0D-EB49-EB6D-17E8-75A832485868}"/>
              </a:ext>
            </a:extLst>
          </p:cNvPr>
          <p:cNvSpPr txBox="1"/>
          <p:nvPr/>
        </p:nvSpPr>
        <p:spPr>
          <a:xfrm>
            <a:off x="231648" y="1731264"/>
            <a:ext cx="9144000" cy="923330"/>
          </a:xfrm>
          <a:prstGeom prst="rect">
            <a:avLst/>
          </a:prstGeom>
          <a:noFill/>
        </p:spPr>
        <p:txBody>
          <a:bodyPr wrap="square" rtlCol="0">
            <a:spAutoFit/>
          </a:bodyPr>
          <a:lstStyle/>
          <a:p>
            <a:r>
              <a:rPr lang="es-ES" dirty="0"/>
              <a:t>Similar a </a:t>
            </a:r>
            <a:r>
              <a:rPr lang="es-ES" b="1" dirty="0"/>
              <a:t>WebSocket</a:t>
            </a:r>
            <a:r>
              <a:rPr lang="es-ES" dirty="0"/>
              <a:t>, la conexión es persistente.</a:t>
            </a:r>
          </a:p>
          <a:p>
            <a:endParaRPr lang="es-ES" dirty="0"/>
          </a:p>
          <a:p>
            <a:r>
              <a:rPr lang="es-ES" dirty="0"/>
              <a:t>Pero existen varias diferencias importantes:</a:t>
            </a:r>
          </a:p>
        </p:txBody>
      </p:sp>
      <p:graphicFrame>
        <p:nvGraphicFramePr>
          <p:cNvPr id="10" name="Tabla 9">
            <a:extLst>
              <a:ext uri="{FF2B5EF4-FFF2-40B4-BE49-F238E27FC236}">
                <a16:creationId xmlns:a16="http://schemas.microsoft.com/office/drawing/2014/main" id="{4E56396E-0DEA-82E4-F557-AC879806268A}"/>
              </a:ext>
            </a:extLst>
          </p:cNvPr>
          <p:cNvGraphicFramePr>
            <a:graphicFrameLocks noGrp="1"/>
          </p:cNvGraphicFramePr>
          <p:nvPr>
            <p:extLst>
              <p:ext uri="{D42A27DB-BD31-4B8C-83A1-F6EECF244321}">
                <p14:modId xmlns:p14="http://schemas.microsoft.com/office/powerpoint/2010/main" val="2150347963"/>
              </p:ext>
            </p:extLst>
          </p:nvPr>
        </p:nvGraphicFramePr>
        <p:xfrm>
          <a:off x="231648" y="2654594"/>
          <a:ext cx="9144000" cy="212344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603405080"/>
                    </a:ext>
                  </a:extLst>
                </a:gridCol>
                <a:gridCol w="4572000">
                  <a:extLst>
                    <a:ext uri="{9D8B030D-6E8A-4147-A177-3AD203B41FA5}">
                      <a16:colId xmlns:a16="http://schemas.microsoft.com/office/drawing/2014/main" val="3375527907"/>
                    </a:ext>
                  </a:extLst>
                </a:gridCol>
              </a:tblGrid>
              <a:tr h="370840">
                <a:tc>
                  <a:txBody>
                    <a:bodyPr/>
                    <a:lstStyle/>
                    <a:p>
                      <a:r>
                        <a:rPr lang="es-ES" dirty="0" err="1"/>
                        <a:t>WebSockets</a:t>
                      </a:r>
                      <a:endParaRPr lang="es-ES" dirty="0"/>
                    </a:p>
                  </a:txBody>
                  <a:tcPr/>
                </a:tc>
                <a:tc>
                  <a:txBody>
                    <a:bodyPr/>
                    <a:lstStyle/>
                    <a:p>
                      <a:r>
                        <a:rPr lang="es-ES" dirty="0" err="1"/>
                        <a:t>EventSource</a:t>
                      </a:r>
                      <a:endParaRPr lang="es-ES" dirty="0"/>
                    </a:p>
                  </a:txBody>
                  <a:tcPr/>
                </a:tc>
                <a:extLst>
                  <a:ext uri="{0D108BD9-81ED-4DB2-BD59-A6C34878D82A}">
                    <a16:rowId xmlns:a16="http://schemas.microsoft.com/office/drawing/2014/main" val="2849360907"/>
                  </a:ext>
                </a:extLst>
              </a:tr>
              <a:tr h="370840">
                <a:tc>
                  <a:txBody>
                    <a:bodyPr/>
                    <a:lstStyle/>
                    <a:p>
                      <a:r>
                        <a:rPr lang="es-ES" sz="1800" b="0" i="0" kern="1200" dirty="0">
                          <a:solidFill>
                            <a:schemeClr val="dk1"/>
                          </a:solidFill>
                          <a:effectLst/>
                          <a:latin typeface="+mn-lt"/>
                          <a:ea typeface="+mn-ea"/>
                          <a:cs typeface="+mn-cs"/>
                        </a:rPr>
                        <a:t>Bidireccional: tanto el cliente como el servidor pueden intercambiar mensajes</a:t>
                      </a:r>
                      <a:endParaRPr lang="es-ES" dirty="0"/>
                    </a:p>
                  </a:txBody>
                  <a:tcPr/>
                </a:tc>
                <a:tc>
                  <a:txBody>
                    <a:bodyPr/>
                    <a:lstStyle/>
                    <a:p>
                      <a:r>
                        <a:rPr lang="es-ES" sz="1800" b="0" i="0" kern="1200" dirty="0">
                          <a:solidFill>
                            <a:schemeClr val="dk1"/>
                          </a:solidFill>
                          <a:effectLst/>
                          <a:latin typeface="+mn-lt"/>
                          <a:ea typeface="+mn-ea"/>
                          <a:cs typeface="+mn-cs"/>
                        </a:rPr>
                        <a:t>Unidireccional: solo el servidor envía datos</a:t>
                      </a:r>
                      <a:endParaRPr lang="es-ES" dirty="0"/>
                    </a:p>
                  </a:txBody>
                  <a:tcPr/>
                </a:tc>
                <a:extLst>
                  <a:ext uri="{0D108BD9-81ED-4DB2-BD59-A6C34878D82A}">
                    <a16:rowId xmlns:a16="http://schemas.microsoft.com/office/drawing/2014/main" val="2980849548"/>
                  </a:ext>
                </a:extLst>
              </a:tr>
              <a:tr h="370840">
                <a:tc>
                  <a:txBody>
                    <a:bodyPr/>
                    <a:lstStyle/>
                    <a:p>
                      <a:r>
                        <a:rPr lang="es-ES" sz="1800" b="0" i="0" kern="1200" dirty="0">
                          <a:solidFill>
                            <a:schemeClr val="dk1"/>
                          </a:solidFill>
                          <a:effectLst/>
                          <a:latin typeface="+mn-lt"/>
                          <a:ea typeface="+mn-ea"/>
                          <a:cs typeface="+mn-cs"/>
                        </a:rPr>
                        <a:t>Datos binarios y de texto</a:t>
                      </a:r>
                      <a:endParaRPr lang="es-ES" dirty="0"/>
                    </a:p>
                  </a:txBody>
                  <a:tcPr/>
                </a:tc>
                <a:tc>
                  <a:txBody>
                    <a:bodyPr/>
                    <a:lstStyle/>
                    <a:p>
                      <a:r>
                        <a:rPr lang="es-ES" dirty="0">
                          <a:effectLst/>
                        </a:rPr>
                        <a:t>Solo texto</a:t>
                      </a:r>
                    </a:p>
                  </a:txBody>
                  <a:tcPr marL="47625" marT="19050" marB="19050" anchor="ctr"/>
                </a:tc>
                <a:extLst>
                  <a:ext uri="{0D108BD9-81ED-4DB2-BD59-A6C34878D82A}">
                    <a16:rowId xmlns:a16="http://schemas.microsoft.com/office/drawing/2014/main" val="2755212972"/>
                  </a:ext>
                </a:extLst>
              </a:tr>
              <a:tr h="370840">
                <a:tc>
                  <a:txBody>
                    <a:bodyPr/>
                    <a:lstStyle/>
                    <a:p>
                      <a:r>
                        <a:rPr lang="es-ES" sz="1800" b="0" i="0" kern="1200" dirty="0">
                          <a:solidFill>
                            <a:schemeClr val="dk1"/>
                          </a:solidFill>
                          <a:effectLst/>
                          <a:latin typeface="+mn-lt"/>
                          <a:ea typeface="+mn-ea"/>
                          <a:cs typeface="+mn-cs"/>
                        </a:rPr>
                        <a:t>Protocolo WebSocket</a:t>
                      </a:r>
                      <a:endParaRPr lang="es-ES" dirty="0"/>
                    </a:p>
                  </a:txBody>
                  <a:tcPr/>
                </a:tc>
                <a:tc>
                  <a:txBody>
                    <a:bodyPr/>
                    <a:lstStyle/>
                    <a:p>
                      <a:r>
                        <a:rPr lang="es-ES" dirty="0">
                          <a:effectLst/>
                        </a:rPr>
                        <a:t>HTTP regular</a:t>
                      </a:r>
                    </a:p>
                  </a:txBody>
                  <a:tcPr marL="47625" marT="19050" marB="19050" anchor="ctr"/>
                </a:tc>
                <a:extLst>
                  <a:ext uri="{0D108BD9-81ED-4DB2-BD59-A6C34878D82A}">
                    <a16:rowId xmlns:a16="http://schemas.microsoft.com/office/drawing/2014/main" val="3954414077"/>
                  </a:ext>
                </a:extLst>
              </a:tr>
              <a:tr h="370840">
                <a:tc>
                  <a:txBody>
                    <a:bodyPr/>
                    <a:lstStyle/>
                    <a:p>
                      <a:endParaRPr lang="es-ES"/>
                    </a:p>
                  </a:txBody>
                  <a:tcPr/>
                </a:tc>
                <a:tc>
                  <a:txBody>
                    <a:bodyPr/>
                    <a:lstStyle/>
                    <a:p>
                      <a:endParaRPr lang="es-ES" dirty="0"/>
                    </a:p>
                  </a:txBody>
                  <a:tcPr/>
                </a:tc>
                <a:extLst>
                  <a:ext uri="{0D108BD9-81ED-4DB2-BD59-A6C34878D82A}">
                    <a16:rowId xmlns:a16="http://schemas.microsoft.com/office/drawing/2014/main" val="1625967337"/>
                  </a:ext>
                </a:extLst>
              </a:tr>
            </a:tbl>
          </a:graphicData>
        </a:graphic>
      </p:graphicFrame>
      <p:sp>
        <p:nvSpPr>
          <p:cNvPr id="13" name="CuadroTexto 12">
            <a:extLst>
              <a:ext uri="{FF2B5EF4-FFF2-40B4-BE49-F238E27FC236}">
                <a16:creationId xmlns:a16="http://schemas.microsoft.com/office/drawing/2014/main" id="{129AD85F-1AF4-D809-416F-8DB0A7B9FDD4}"/>
              </a:ext>
            </a:extLst>
          </p:cNvPr>
          <p:cNvSpPr txBox="1"/>
          <p:nvPr/>
        </p:nvSpPr>
        <p:spPr>
          <a:xfrm>
            <a:off x="231647" y="5055033"/>
            <a:ext cx="9143999" cy="369332"/>
          </a:xfrm>
          <a:prstGeom prst="rect">
            <a:avLst/>
          </a:prstGeom>
          <a:noFill/>
        </p:spPr>
        <p:txBody>
          <a:bodyPr wrap="square">
            <a:spAutoFit/>
          </a:bodyPr>
          <a:lstStyle/>
          <a:p>
            <a:r>
              <a:rPr lang="es-ES" dirty="0" err="1"/>
              <a:t>EventSource</a:t>
            </a:r>
            <a:r>
              <a:rPr lang="es-ES" dirty="0"/>
              <a:t> es una forma menos poderosa de comunicarse con el servidor que WebSocket.</a:t>
            </a:r>
          </a:p>
        </p:txBody>
      </p:sp>
    </p:spTree>
    <p:extLst>
      <p:ext uri="{BB962C8B-B14F-4D97-AF65-F5344CB8AC3E}">
        <p14:creationId xmlns:p14="http://schemas.microsoft.com/office/powerpoint/2010/main" val="2465016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7FC3F11-2904-CB83-D6E9-36A21F989580}"/>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5" name="CuadroTexto 4">
            <a:extLst>
              <a:ext uri="{FF2B5EF4-FFF2-40B4-BE49-F238E27FC236}">
                <a16:creationId xmlns:a16="http://schemas.microsoft.com/office/drawing/2014/main" id="{DB6775D7-7D6B-270F-1186-CA8B4993D94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F3445A11-AB30-AD3F-4FED-89DCDDF9CE6D}"/>
              </a:ext>
            </a:extLst>
          </p:cNvPr>
          <p:cNvSpPr txBox="1"/>
          <p:nvPr/>
        </p:nvSpPr>
        <p:spPr>
          <a:xfrm>
            <a:off x="144656" y="747056"/>
            <a:ext cx="4951926" cy="369332"/>
          </a:xfrm>
          <a:prstGeom prst="rect">
            <a:avLst/>
          </a:prstGeom>
          <a:noFill/>
        </p:spPr>
        <p:txBody>
          <a:bodyPr wrap="square">
            <a:spAutoFit/>
          </a:bodyPr>
          <a:lstStyle/>
          <a:p>
            <a:r>
              <a:rPr lang="es-ES" b="1" dirty="0"/>
              <a:t>¿Por qué deberíamos usarlo?</a:t>
            </a:r>
          </a:p>
        </p:txBody>
      </p:sp>
      <p:sp>
        <p:nvSpPr>
          <p:cNvPr id="9" name="CuadroTexto 8">
            <a:extLst>
              <a:ext uri="{FF2B5EF4-FFF2-40B4-BE49-F238E27FC236}">
                <a16:creationId xmlns:a16="http://schemas.microsoft.com/office/drawing/2014/main" id="{0480E19E-900B-4ADC-0FC3-D2D210993504}"/>
              </a:ext>
            </a:extLst>
          </p:cNvPr>
          <p:cNvSpPr txBox="1"/>
          <p:nvPr/>
        </p:nvSpPr>
        <p:spPr>
          <a:xfrm>
            <a:off x="144656" y="1142146"/>
            <a:ext cx="9324304" cy="1938992"/>
          </a:xfrm>
          <a:prstGeom prst="rect">
            <a:avLst/>
          </a:prstGeom>
          <a:noFill/>
        </p:spPr>
        <p:txBody>
          <a:bodyPr wrap="square">
            <a:spAutoFit/>
          </a:bodyPr>
          <a:lstStyle/>
          <a:p>
            <a:pPr algn="just"/>
            <a:r>
              <a:rPr lang="es-ES" dirty="0"/>
              <a:t>El motivo principal: es más sencillo. En muchas aplicaciones, el poder de WebSocket es demasiado.</a:t>
            </a:r>
          </a:p>
          <a:p>
            <a:pPr algn="just"/>
            <a:endParaRPr lang="es-ES" sz="1200" dirty="0"/>
          </a:p>
          <a:p>
            <a:pPr algn="just"/>
            <a:r>
              <a:rPr lang="es-ES" dirty="0"/>
              <a:t>Necesitamos recibir un flujo de datos del servidor: tal vez mensajes de chat o precios de mercado, o lo que sea. Para eso es bueno </a:t>
            </a:r>
            <a:r>
              <a:rPr lang="es-ES" dirty="0" err="1"/>
              <a:t>EventSource</a:t>
            </a:r>
            <a:r>
              <a:rPr lang="es-ES" dirty="0"/>
              <a:t>. También admite la reconexión automática, algo que debemos implementar manualmente con WebSocket. Además, es HTTP común, no un protocolo nuevo.</a:t>
            </a:r>
          </a:p>
        </p:txBody>
      </p:sp>
      <p:pic>
        <p:nvPicPr>
          <p:cNvPr id="13" name="Imagen 12" descr="Pantalla de computadora con letras&#10;&#10;Descripción generada automáticamente">
            <a:extLst>
              <a:ext uri="{FF2B5EF4-FFF2-40B4-BE49-F238E27FC236}">
                <a16:creationId xmlns:a16="http://schemas.microsoft.com/office/drawing/2014/main" id="{34BE0018-AEF4-46EF-7562-EE1CCCC0A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052" y="3052750"/>
            <a:ext cx="6287512" cy="3757812"/>
          </a:xfrm>
          <a:prstGeom prst="rect">
            <a:avLst/>
          </a:prstGeom>
        </p:spPr>
      </p:pic>
    </p:spTree>
    <p:extLst>
      <p:ext uri="{BB962C8B-B14F-4D97-AF65-F5344CB8AC3E}">
        <p14:creationId xmlns:p14="http://schemas.microsoft.com/office/powerpoint/2010/main" val="1374075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44</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332275" y="1977835"/>
            <a:ext cx="9241449" cy="2902329"/>
          </a:xfrm>
          <a:prstGeom prst="rect">
            <a:avLst/>
          </a:prstGeom>
        </p:spPr>
      </p:pic>
      <p:sp>
        <p:nvSpPr>
          <p:cNvPr id="2" name="CuadroTexto 1">
            <a:extLst>
              <a:ext uri="{FF2B5EF4-FFF2-40B4-BE49-F238E27FC236}">
                <a16:creationId xmlns:a16="http://schemas.microsoft.com/office/drawing/2014/main" id="{1D0235E0-866C-4BAA-79AB-1B3B20F92B3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5" name="CuadroTexto 4">
            <a:extLst>
              <a:ext uri="{FF2B5EF4-FFF2-40B4-BE49-F238E27FC236}">
                <a16:creationId xmlns:a16="http://schemas.microsoft.com/office/drawing/2014/main" id="{46955F0C-A237-7791-9B91-793C92D740EB}"/>
              </a:ext>
            </a:extLst>
          </p:cNvPr>
          <p:cNvSpPr txBox="1"/>
          <p:nvPr/>
        </p:nvSpPr>
        <p:spPr>
          <a:xfrm>
            <a:off x="332275" y="4880164"/>
            <a:ext cx="4952082" cy="369332"/>
          </a:xfrm>
          <a:prstGeom prst="rect">
            <a:avLst/>
          </a:prstGeom>
          <a:noFill/>
        </p:spPr>
        <p:txBody>
          <a:bodyPr wrap="square">
            <a:spAutoFit/>
          </a:bodyPr>
          <a:lstStyle/>
          <a:p>
            <a:r>
              <a:rPr lang="es-ES" dirty="0"/>
              <a:t>https://caniuse.com/eventsource</a:t>
            </a:r>
          </a:p>
        </p:txBody>
      </p:sp>
    </p:spTree>
    <p:extLst>
      <p:ext uri="{BB962C8B-B14F-4D97-AF65-F5344CB8AC3E}">
        <p14:creationId xmlns:p14="http://schemas.microsoft.com/office/powerpoint/2010/main" val="3603990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08FEA52-0F77-8C39-8AA3-5A0B3291A18F}"/>
              </a:ext>
            </a:extLst>
          </p:cNvPr>
          <p:cNvSpPr>
            <a:spLocks noGrp="1"/>
          </p:cNvSpPr>
          <p:nvPr>
            <p:ph type="sldNum" sz="quarter" idx="12"/>
          </p:nvPr>
        </p:nvSpPr>
        <p:spPr/>
        <p:txBody>
          <a:bodyPr/>
          <a:lstStyle/>
          <a:p>
            <a:fld id="{9A396ACE-1A63-459D-82B4-27C23849521D}" type="slidenum">
              <a:rPr lang="es-ES" smtClean="0"/>
              <a:t>45</a:t>
            </a:fld>
            <a:endParaRPr lang="es-ES"/>
          </a:p>
        </p:txBody>
      </p:sp>
      <p:sp>
        <p:nvSpPr>
          <p:cNvPr id="5" name="CuadroTexto 4">
            <a:extLst>
              <a:ext uri="{FF2B5EF4-FFF2-40B4-BE49-F238E27FC236}">
                <a16:creationId xmlns:a16="http://schemas.microsoft.com/office/drawing/2014/main" id="{8C80AE3E-988A-76F3-CDEE-8C2A8D27D6F4}"/>
              </a:ext>
            </a:extLst>
          </p:cNvPr>
          <p:cNvSpPr txBox="1"/>
          <p:nvPr/>
        </p:nvSpPr>
        <p:spPr>
          <a:xfrm>
            <a:off x="144656" y="136523"/>
            <a:ext cx="8094992" cy="584775"/>
          </a:xfrm>
          <a:prstGeom prst="rect">
            <a:avLst/>
          </a:prstGeom>
          <a:noFill/>
        </p:spPr>
        <p:txBody>
          <a:bodyPr wrap="square" rtlCol="0">
            <a:spAutoFit/>
          </a:bodyPr>
          <a:lstStyle/>
          <a:p>
            <a:r>
              <a:rPr lang="es-ES" sz="3200" b="1">
                <a:ln w="22225">
                  <a:solidFill>
                    <a:schemeClr val="accent2"/>
                  </a:solidFill>
                  <a:prstDash val="solid"/>
                </a:ln>
                <a:solidFill>
                  <a:schemeClr val="accent2">
                    <a:lumMod val="40000"/>
                    <a:lumOff val="60000"/>
                  </a:schemeClr>
                </a:solidFill>
                <a:latin typeface="+mj-lt"/>
              </a:rPr>
              <a:t>Server Sent Events (SEE): </a:t>
            </a:r>
            <a:r>
              <a:rPr lang="es-ES" sz="2400" b="1">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71263CAA-3664-3882-E22C-8F1D3EDA5CD5}"/>
              </a:ext>
            </a:extLst>
          </p:cNvPr>
          <p:cNvSpPr txBox="1"/>
          <p:nvPr/>
        </p:nvSpPr>
        <p:spPr>
          <a:xfrm>
            <a:off x="144656" y="721298"/>
            <a:ext cx="4952082" cy="369332"/>
          </a:xfrm>
          <a:prstGeom prst="rect">
            <a:avLst/>
          </a:prstGeom>
          <a:noFill/>
        </p:spPr>
        <p:txBody>
          <a:bodyPr wrap="square">
            <a:spAutoFit/>
          </a:bodyPr>
          <a:lstStyle/>
          <a:p>
            <a:r>
              <a:rPr lang="es-ES" b="1" dirty="0"/>
              <a:t>Estado de conexión: </a:t>
            </a:r>
            <a:r>
              <a:rPr lang="es-ES" b="1" dirty="0" err="1"/>
              <a:t>readyState</a:t>
            </a:r>
            <a:endParaRPr lang="es-ES" b="1" dirty="0"/>
          </a:p>
        </p:txBody>
      </p:sp>
      <p:sp>
        <p:nvSpPr>
          <p:cNvPr id="10" name="CuadroTexto 9">
            <a:extLst>
              <a:ext uri="{FF2B5EF4-FFF2-40B4-BE49-F238E27FC236}">
                <a16:creationId xmlns:a16="http://schemas.microsoft.com/office/drawing/2014/main" id="{A96E6213-850D-B1AB-A699-2AB24360CA2D}"/>
              </a:ext>
            </a:extLst>
          </p:cNvPr>
          <p:cNvSpPr txBox="1"/>
          <p:nvPr/>
        </p:nvSpPr>
        <p:spPr>
          <a:xfrm>
            <a:off x="253388" y="1090630"/>
            <a:ext cx="7986260" cy="369332"/>
          </a:xfrm>
          <a:prstGeom prst="rect">
            <a:avLst/>
          </a:prstGeom>
          <a:noFill/>
        </p:spPr>
        <p:txBody>
          <a:bodyPr wrap="square" rtlCol="0">
            <a:spAutoFit/>
          </a:bodyPr>
          <a:lstStyle/>
          <a:p>
            <a:r>
              <a:rPr lang="es-ES" dirty="0"/>
              <a:t>El objeto </a:t>
            </a:r>
            <a:r>
              <a:rPr lang="es-ES" dirty="0" err="1"/>
              <a:t>EventSource</a:t>
            </a:r>
            <a:r>
              <a:rPr lang="es-ES" dirty="0"/>
              <a:t> tiene la propiedad </a:t>
            </a:r>
            <a:r>
              <a:rPr lang="es-ES" dirty="0" err="1"/>
              <a:t>readyState</a:t>
            </a:r>
            <a:r>
              <a:rPr lang="es-ES" dirty="0"/>
              <a:t>, que tiene uno de tres valores:</a:t>
            </a:r>
          </a:p>
        </p:txBody>
      </p:sp>
      <p:pic>
        <p:nvPicPr>
          <p:cNvPr id="12" name="Imagen 11">
            <a:extLst>
              <a:ext uri="{FF2B5EF4-FFF2-40B4-BE49-F238E27FC236}">
                <a16:creationId xmlns:a16="http://schemas.microsoft.com/office/drawing/2014/main" id="{3912456A-F09E-7E4F-1815-62472ACEB4B8}"/>
              </a:ext>
            </a:extLst>
          </p:cNvPr>
          <p:cNvPicPr>
            <a:picLocks noChangeAspect="1"/>
          </p:cNvPicPr>
          <p:nvPr/>
        </p:nvPicPr>
        <p:blipFill>
          <a:blip r:embed="rId2"/>
          <a:stretch>
            <a:fillRect/>
          </a:stretch>
        </p:blipFill>
        <p:spPr>
          <a:xfrm>
            <a:off x="366081" y="1467344"/>
            <a:ext cx="5295900" cy="723900"/>
          </a:xfrm>
          <a:prstGeom prst="rect">
            <a:avLst/>
          </a:prstGeom>
        </p:spPr>
      </p:pic>
      <p:sp>
        <p:nvSpPr>
          <p:cNvPr id="14" name="CuadroTexto 13">
            <a:extLst>
              <a:ext uri="{FF2B5EF4-FFF2-40B4-BE49-F238E27FC236}">
                <a16:creationId xmlns:a16="http://schemas.microsoft.com/office/drawing/2014/main" id="{CFDBE64B-F29C-EC41-B8F3-FD5B7C1D8A26}"/>
              </a:ext>
            </a:extLst>
          </p:cNvPr>
          <p:cNvSpPr txBox="1"/>
          <p:nvPr/>
        </p:nvSpPr>
        <p:spPr>
          <a:xfrm>
            <a:off x="253388" y="2373868"/>
            <a:ext cx="4952082" cy="369332"/>
          </a:xfrm>
          <a:prstGeom prst="rect">
            <a:avLst/>
          </a:prstGeom>
          <a:noFill/>
        </p:spPr>
        <p:txBody>
          <a:bodyPr wrap="square">
            <a:spAutoFit/>
          </a:bodyPr>
          <a:lstStyle/>
          <a:p>
            <a:r>
              <a:rPr lang="es-ES" b="1" dirty="0"/>
              <a:t>Tipos de eventos:</a:t>
            </a:r>
          </a:p>
        </p:txBody>
      </p:sp>
      <p:sp>
        <p:nvSpPr>
          <p:cNvPr id="16" name="CuadroTexto 15">
            <a:extLst>
              <a:ext uri="{FF2B5EF4-FFF2-40B4-BE49-F238E27FC236}">
                <a16:creationId xmlns:a16="http://schemas.microsoft.com/office/drawing/2014/main" id="{71F1865D-0E65-94F8-E09A-A8B40144F35C}"/>
              </a:ext>
            </a:extLst>
          </p:cNvPr>
          <p:cNvSpPr txBox="1"/>
          <p:nvPr/>
        </p:nvSpPr>
        <p:spPr>
          <a:xfrm>
            <a:off x="253388" y="2753995"/>
            <a:ext cx="9342304" cy="1415772"/>
          </a:xfrm>
          <a:prstGeom prst="rect">
            <a:avLst/>
          </a:prstGeom>
          <a:noFill/>
        </p:spPr>
        <p:txBody>
          <a:bodyPr wrap="square">
            <a:spAutoFit/>
          </a:bodyPr>
          <a:lstStyle/>
          <a:p>
            <a:r>
              <a:rPr lang="es-ES" dirty="0"/>
              <a:t>Por defecto, el objeto </a:t>
            </a:r>
            <a:r>
              <a:rPr lang="es-ES" dirty="0" err="1"/>
              <a:t>EventSource</a:t>
            </a:r>
            <a:r>
              <a:rPr lang="es-ES" dirty="0"/>
              <a:t> genera tres eventos:</a:t>
            </a:r>
          </a:p>
          <a:p>
            <a:endParaRPr lang="es-ES" sz="1050" dirty="0"/>
          </a:p>
          <a:p>
            <a:r>
              <a:rPr lang="es-ES" dirty="0" err="1"/>
              <a:t>Message</a:t>
            </a:r>
            <a:r>
              <a:rPr lang="es-ES" dirty="0"/>
              <a:t>: un mensaje recibido, disponible como </a:t>
            </a:r>
            <a:r>
              <a:rPr lang="es-ES" dirty="0" err="1"/>
              <a:t>event.data</a:t>
            </a:r>
            <a:r>
              <a:rPr lang="es-ES" dirty="0"/>
              <a:t>.</a:t>
            </a:r>
          </a:p>
          <a:p>
            <a:r>
              <a:rPr lang="es-ES" dirty="0"/>
              <a:t>Open: la conexión está abierta.</a:t>
            </a:r>
          </a:p>
          <a:p>
            <a:r>
              <a:rPr lang="es-ES" dirty="0"/>
              <a:t>Error: no se pudo establecer la conexión, por ejemplo, el servidor devolvió el estado HTTP 500.</a:t>
            </a:r>
          </a:p>
        </p:txBody>
      </p:sp>
      <p:sp>
        <p:nvSpPr>
          <p:cNvPr id="19" name="CuadroTexto 18">
            <a:extLst>
              <a:ext uri="{FF2B5EF4-FFF2-40B4-BE49-F238E27FC236}">
                <a16:creationId xmlns:a16="http://schemas.microsoft.com/office/drawing/2014/main" id="{0846BA75-CA00-4142-9FFF-17E386F24201}"/>
              </a:ext>
            </a:extLst>
          </p:cNvPr>
          <p:cNvSpPr txBox="1"/>
          <p:nvPr/>
        </p:nvSpPr>
        <p:spPr>
          <a:xfrm>
            <a:off x="253387" y="4223941"/>
            <a:ext cx="8971575" cy="369332"/>
          </a:xfrm>
          <a:prstGeom prst="rect">
            <a:avLst/>
          </a:prstGeom>
          <a:noFill/>
        </p:spPr>
        <p:txBody>
          <a:bodyPr wrap="square">
            <a:spAutoFit/>
          </a:bodyPr>
          <a:lstStyle/>
          <a:p>
            <a:r>
              <a:rPr lang="es-ES" dirty="0"/>
              <a:t>Para manejar eventos personalizados, debemos usar </a:t>
            </a:r>
            <a:r>
              <a:rPr lang="es-ES" dirty="0" err="1"/>
              <a:t>addEventListener</a:t>
            </a:r>
            <a:r>
              <a:rPr lang="es-ES" dirty="0"/>
              <a:t>, no </a:t>
            </a:r>
            <a:r>
              <a:rPr lang="es-ES" dirty="0" err="1"/>
              <a:t>onmessage</a:t>
            </a:r>
            <a:r>
              <a:rPr lang="es-ES" dirty="0"/>
              <a:t>:</a:t>
            </a:r>
          </a:p>
        </p:txBody>
      </p:sp>
      <p:pic>
        <p:nvPicPr>
          <p:cNvPr id="21" name="Imagen 20">
            <a:extLst>
              <a:ext uri="{FF2B5EF4-FFF2-40B4-BE49-F238E27FC236}">
                <a16:creationId xmlns:a16="http://schemas.microsoft.com/office/drawing/2014/main" id="{6B9CFD04-35DF-0E0C-C7A9-C458C3DC5F12}"/>
              </a:ext>
            </a:extLst>
          </p:cNvPr>
          <p:cNvPicPr>
            <a:picLocks noChangeAspect="1"/>
          </p:cNvPicPr>
          <p:nvPr/>
        </p:nvPicPr>
        <p:blipFill>
          <a:blip r:embed="rId3"/>
          <a:stretch>
            <a:fillRect/>
          </a:stretch>
        </p:blipFill>
        <p:spPr>
          <a:xfrm>
            <a:off x="366081" y="4631752"/>
            <a:ext cx="4400550" cy="1504950"/>
          </a:xfrm>
          <a:prstGeom prst="rect">
            <a:avLst/>
          </a:prstGeom>
        </p:spPr>
      </p:pic>
      <p:pic>
        <p:nvPicPr>
          <p:cNvPr id="23" name="Imagen 22">
            <a:extLst>
              <a:ext uri="{FF2B5EF4-FFF2-40B4-BE49-F238E27FC236}">
                <a16:creationId xmlns:a16="http://schemas.microsoft.com/office/drawing/2014/main" id="{466CF2E7-427C-E15B-43EE-9B07FC7AFA4A}"/>
              </a:ext>
            </a:extLst>
          </p:cNvPr>
          <p:cNvPicPr>
            <a:picLocks noChangeAspect="1"/>
          </p:cNvPicPr>
          <p:nvPr/>
        </p:nvPicPr>
        <p:blipFill>
          <a:blip r:embed="rId4"/>
          <a:stretch>
            <a:fillRect/>
          </a:stretch>
        </p:blipFill>
        <p:spPr>
          <a:xfrm>
            <a:off x="4953000" y="4631752"/>
            <a:ext cx="3781425" cy="619125"/>
          </a:xfrm>
          <a:prstGeom prst="rect">
            <a:avLst/>
          </a:prstGeom>
        </p:spPr>
      </p:pic>
    </p:spTree>
    <p:extLst>
      <p:ext uri="{BB962C8B-B14F-4D97-AF65-F5344CB8AC3E}">
        <p14:creationId xmlns:p14="http://schemas.microsoft.com/office/powerpoint/2010/main" val="4268944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2C5F5C-63E9-9850-E60E-11DFA5821693}"/>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D795CDBC-CAAD-D08C-B05B-705872912171}"/>
              </a:ext>
            </a:extLst>
          </p:cNvPr>
          <p:cNvSpPr txBox="1"/>
          <p:nvPr/>
        </p:nvSpPr>
        <p:spPr>
          <a:xfrm>
            <a:off x="144655" y="677231"/>
            <a:ext cx="9462983" cy="2862322"/>
          </a:xfrm>
          <a:prstGeom prst="rect">
            <a:avLst/>
          </a:prstGeom>
          <a:noFill/>
        </p:spPr>
        <p:txBody>
          <a:bodyPr wrap="square">
            <a:spAutoFit/>
          </a:bodyPr>
          <a:lstStyle/>
          <a:p>
            <a:pPr algn="just"/>
            <a:r>
              <a:rPr lang="es-ES" dirty="0"/>
              <a:t>Para comenzar a recibir mensajes, solo necesitamos crear un new </a:t>
            </a:r>
            <a:r>
              <a:rPr lang="es-ES" b="1" dirty="0" err="1"/>
              <a:t>EventSource</a:t>
            </a:r>
            <a:r>
              <a:rPr lang="es-ES" b="1" dirty="0"/>
              <a:t>(</a:t>
            </a:r>
            <a:r>
              <a:rPr lang="es-ES" b="1" dirty="0" err="1"/>
              <a:t>url</a:t>
            </a:r>
            <a:r>
              <a:rPr lang="es-ES" b="1" dirty="0"/>
              <a:t>)</a:t>
            </a:r>
            <a:r>
              <a:rPr lang="es-ES" dirty="0"/>
              <a:t>.</a:t>
            </a:r>
          </a:p>
          <a:p>
            <a:pPr algn="just"/>
            <a:r>
              <a:rPr lang="es-ES" u="sng" dirty="0"/>
              <a:t>La sintaxis es:</a:t>
            </a:r>
          </a:p>
          <a:p>
            <a:pPr algn="just"/>
            <a:endParaRPr lang="es-ES" dirty="0"/>
          </a:p>
          <a:p>
            <a:pPr algn="just"/>
            <a:endParaRPr lang="es-ES" dirty="0"/>
          </a:p>
          <a:p>
            <a:pPr algn="just"/>
            <a:r>
              <a:rPr lang="es-ES" dirty="0"/>
              <a:t>El </a:t>
            </a:r>
            <a:r>
              <a:rPr lang="es-ES" b="1" dirty="0"/>
              <a:t>segundo argumento </a:t>
            </a:r>
            <a:r>
              <a:rPr lang="es-ES" dirty="0"/>
              <a:t>tiene solo una opción posible: </a:t>
            </a:r>
            <a:r>
              <a:rPr lang="es-ES" b="1" dirty="0"/>
              <a:t>{</a:t>
            </a:r>
            <a:r>
              <a:rPr lang="es-ES" b="1" dirty="0" err="1"/>
              <a:t>withCredentials</a:t>
            </a:r>
            <a:r>
              <a:rPr lang="es-ES" b="1" dirty="0"/>
              <a:t>: true}</a:t>
            </a:r>
            <a:r>
              <a:rPr lang="es-ES" dirty="0"/>
              <a:t>, permite enviar credenciales de Cross-</a:t>
            </a:r>
            <a:r>
              <a:rPr lang="es-ES" dirty="0" err="1"/>
              <a:t>origin</a:t>
            </a:r>
            <a:r>
              <a:rPr lang="es-ES" dirty="0"/>
              <a:t>.</a:t>
            </a:r>
          </a:p>
          <a:p>
            <a:pPr algn="just"/>
            <a:endParaRPr lang="es-ES" dirty="0"/>
          </a:p>
          <a:p>
            <a:pPr algn="just"/>
            <a:r>
              <a:rPr lang="es-ES" dirty="0"/>
              <a:t>El navegador se conectará a la </a:t>
            </a:r>
            <a:r>
              <a:rPr lang="es-ES" dirty="0" err="1"/>
              <a:t>url</a:t>
            </a:r>
            <a:r>
              <a:rPr lang="es-ES" dirty="0"/>
              <a:t> y mantendrá la conexión abierta, esperando eventos. Mientras que el servidor debe responder con el estado 200 y el encabezado </a:t>
            </a:r>
            <a:r>
              <a:rPr lang="es-ES" b="1" dirty="0" err="1"/>
              <a:t>Content-Type:text</a:t>
            </a:r>
            <a:r>
              <a:rPr lang="es-ES" b="1" dirty="0"/>
              <a:t>/</a:t>
            </a:r>
            <a:r>
              <a:rPr lang="es-ES" b="1" dirty="0" err="1"/>
              <a:t>event-stream</a:t>
            </a:r>
            <a:r>
              <a:rPr lang="es-ES" dirty="0"/>
              <a:t>, entonces mantener la conexión y escribir mensajes en el formato especial, así:</a:t>
            </a:r>
          </a:p>
        </p:txBody>
      </p:sp>
      <p:sp>
        <p:nvSpPr>
          <p:cNvPr id="11" name="CuadroTexto 10">
            <a:extLst>
              <a:ext uri="{FF2B5EF4-FFF2-40B4-BE49-F238E27FC236}">
                <a16:creationId xmlns:a16="http://schemas.microsoft.com/office/drawing/2014/main" id="{81909E48-8F21-762E-D423-3EC19FBCF07B}"/>
              </a:ext>
            </a:extLst>
          </p:cNvPr>
          <p:cNvSpPr txBox="1"/>
          <p:nvPr/>
        </p:nvSpPr>
        <p:spPr>
          <a:xfrm>
            <a:off x="144655" y="3562136"/>
            <a:ext cx="9462982" cy="369332"/>
          </a:xfrm>
          <a:prstGeom prst="rect">
            <a:avLst/>
          </a:prstGeom>
          <a:noFill/>
        </p:spPr>
        <p:txBody>
          <a:bodyPr wrap="square">
            <a:spAutoFit/>
          </a:bodyPr>
          <a:lstStyle/>
          <a:p>
            <a:r>
              <a:rPr lang="es-ES" dirty="0"/>
              <a:t>Para cada uno de estos mensajes, se genera el evento </a:t>
            </a:r>
            <a:r>
              <a:rPr lang="es-ES" dirty="0" err="1"/>
              <a:t>message</a:t>
            </a:r>
            <a:r>
              <a:rPr lang="es-ES" dirty="0"/>
              <a:t>:</a:t>
            </a:r>
          </a:p>
        </p:txBody>
      </p:sp>
      <p:pic>
        <p:nvPicPr>
          <p:cNvPr id="13" name="Imagen 12">
            <a:extLst>
              <a:ext uri="{FF2B5EF4-FFF2-40B4-BE49-F238E27FC236}">
                <a16:creationId xmlns:a16="http://schemas.microsoft.com/office/drawing/2014/main" id="{EBC3CBE3-6591-D3EC-788D-72BE0EE7332C}"/>
              </a:ext>
            </a:extLst>
          </p:cNvPr>
          <p:cNvPicPr>
            <a:picLocks noChangeAspect="1"/>
          </p:cNvPicPr>
          <p:nvPr/>
        </p:nvPicPr>
        <p:blipFill>
          <a:blip r:embed="rId2"/>
          <a:stretch>
            <a:fillRect/>
          </a:stretch>
        </p:blipFill>
        <p:spPr>
          <a:xfrm>
            <a:off x="298363" y="3954051"/>
            <a:ext cx="5232105" cy="1654020"/>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0051E9A8-6CEF-78F4-ECE2-5DC04A1FCE4B}"/>
              </a:ext>
            </a:extLst>
          </p:cNvPr>
          <p:cNvPicPr>
            <a:picLocks noChangeAspect="1"/>
          </p:cNvPicPr>
          <p:nvPr/>
        </p:nvPicPr>
        <p:blipFill>
          <a:blip r:embed="rId3"/>
          <a:stretch>
            <a:fillRect/>
          </a:stretch>
        </p:blipFill>
        <p:spPr>
          <a:xfrm>
            <a:off x="208896" y="1323415"/>
            <a:ext cx="4667250" cy="390525"/>
          </a:xfrm>
          <a:prstGeom prst="rect">
            <a:avLst/>
          </a:prstGeom>
        </p:spPr>
      </p:pic>
      <p:pic>
        <p:nvPicPr>
          <p:cNvPr id="8" name="Imagen 7">
            <a:extLst>
              <a:ext uri="{FF2B5EF4-FFF2-40B4-BE49-F238E27FC236}">
                <a16:creationId xmlns:a16="http://schemas.microsoft.com/office/drawing/2014/main" id="{7F42747D-B767-B1B9-5683-06032D0C54CE}"/>
              </a:ext>
            </a:extLst>
          </p:cNvPr>
          <p:cNvPicPr>
            <a:picLocks noChangeAspect="1"/>
          </p:cNvPicPr>
          <p:nvPr/>
        </p:nvPicPr>
        <p:blipFill>
          <a:blip r:embed="rId4"/>
          <a:stretch>
            <a:fillRect/>
          </a:stretch>
        </p:blipFill>
        <p:spPr>
          <a:xfrm>
            <a:off x="3806295" y="5649346"/>
            <a:ext cx="6014303" cy="473796"/>
          </a:xfrm>
          <a:prstGeom prst="rect">
            <a:avLst/>
          </a:prstGeom>
          <a:ln>
            <a:noFill/>
          </a:ln>
          <a:effectLst>
            <a:outerShdw blurRad="292100" dist="139700" dir="2700000" algn="tl" rotWithShape="0">
              <a:srgbClr val="333333">
                <a:alpha val="65000"/>
              </a:srgbClr>
            </a:outerShdw>
          </a:effectLst>
        </p:spPr>
      </p:pic>
      <p:cxnSp>
        <p:nvCxnSpPr>
          <p:cNvPr id="18" name="Conector recto de flecha 17">
            <a:extLst>
              <a:ext uri="{FF2B5EF4-FFF2-40B4-BE49-F238E27FC236}">
                <a16:creationId xmlns:a16="http://schemas.microsoft.com/office/drawing/2014/main" id="{035BBFA8-49B8-D474-FE27-C5BB0FA2BB9E}"/>
              </a:ext>
            </a:extLst>
          </p:cNvPr>
          <p:cNvCxnSpPr>
            <a:cxnSpLocks/>
          </p:cNvCxnSpPr>
          <p:nvPr/>
        </p:nvCxnSpPr>
        <p:spPr>
          <a:xfrm flipH="1">
            <a:off x="1509311" y="1658623"/>
            <a:ext cx="2357609" cy="234904"/>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23" name="Entrada de lápiz 22">
                <a:extLst>
                  <a:ext uri="{FF2B5EF4-FFF2-40B4-BE49-F238E27FC236}">
                    <a16:creationId xmlns:a16="http://schemas.microsoft.com/office/drawing/2014/main" id="{044F667A-C18A-9CDF-9FEA-EE51744B3C56}"/>
                  </a:ext>
                </a:extLst>
              </p14:cNvPr>
              <p14:cNvContentPartPr/>
              <p14:nvPr/>
            </p14:nvContentPartPr>
            <p14:xfrm>
              <a:off x="3470031" y="4283844"/>
              <a:ext cx="1058400" cy="1392120"/>
            </p14:xfrm>
          </p:contentPart>
        </mc:Choice>
        <mc:Fallback>
          <p:pic>
            <p:nvPicPr>
              <p:cNvPr id="23" name="Entrada de lápiz 22">
                <a:extLst>
                  <a:ext uri="{FF2B5EF4-FFF2-40B4-BE49-F238E27FC236}">
                    <a16:creationId xmlns:a16="http://schemas.microsoft.com/office/drawing/2014/main" id="{044F667A-C18A-9CDF-9FEA-EE51744B3C56}"/>
                  </a:ext>
                </a:extLst>
              </p:cNvPr>
              <p:cNvPicPr/>
              <p:nvPr/>
            </p:nvPicPr>
            <p:blipFill>
              <a:blip r:embed="rId6"/>
              <a:stretch>
                <a:fillRect/>
              </a:stretch>
            </p:blipFill>
            <p:spPr>
              <a:xfrm>
                <a:off x="3461391" y="4275204"/>
                <a:ext cx="1076040" cy="1409760"/>
              </a:xfrm>
              <a:prstGeom prst="rect">
                <a:avLst/>
              </a:prstGeom>
            </p:spPr>
          </p:pic>
        </mc:Fallback>
      </mc:AlternateContent>
    </p:spTree>
    <p:extLst>
      <p:ext uri="{BB962C8B-B14F-4D97-AF65-F5344CB8AC3E}">
        <p14:creationId xmlns:p14="http://schemas.microsoft.com/office/powerpoint/2010/main" val="4222734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uadroTexto 33">
            <a:extLst>
              <a:ext uri="{FF2B5EF4-FFF2-40B4-BE49-F238E27FC236}">
                <a16:creationId xmlns:a16="http://schemas.microsoft.com/office/drawing/2014/main" id="{663A7675-4092-25F8-ED8A-16C313EAF64B}"/>
              </a:ext>
            </a:extLst>
          </p:cNvPr>
          <p:cNvSpPr txBox="1"/>
          <p:nvPr/>
        </p:nvSpPr>
        <p:spPr>
          <a:xfrm>
            <a:off x="4043422" y="4449602"/>
            <a:ext cx="5473731"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Cuando se recibe un mensaje con id, el navegador:</a:t>
            </a:r>
          </a:p>
          <a:p>
            <a:pPr marL="285750" indent="-285750" algn="ctr">
              <a:buFont typeface="Arial" panose="020B0604020202020204" pitchFamily="34" charset="0"/>
              <a:buChar char="•"/>
            </a:pPr>
            <a:r>
              <a:rPr lang="es-ES" sz="1600" dirty="0"/>
              <a:t>Establece la propiedad </a:t>
            </a:r>
            <a:r>
              <a:rPr lang="es-ES" sz="1600" b="1" dirty="0" err="1"/>
              <a:t>eventSource.lastEventId</a:t>
            </a:r>
            <a:r>
              <a:rPr lang="es-ES" sz="1600" b="1" dirty="0"/>
              <a:t> </a:t>
            </a:r>
            <a:r>
              <a:rPr lang="es-ES" sz="1600" dirty="0"/>
              <a:t>a su valor.</a:t>
            </a:r>
          </a:p>
          <a:p>
            <a:pPr marL="285750" indent="-285750" algn="ctr">
              <a:buFont typeface="Arial" panose="020B0604020202020204" pitchFamily="34" charset="0"/>
              <a:buChar char="•"/>
            </a:pPr>
            <a:r>
              <a:rPr lang="es-ES" sz="1600" dirty="0"/>
              <a:t>Tras la reconexión, el navegador envía el encabezado </a:t>
            </a:r>
            <a:r>
              <a:rPr lang="es-ES" sz="1600" b="1" dirty="0" err="1"/>
              <a:t>Last</a:t>
            </a:r>
            <a:r>
              <a:rPr lang="es-ES" sz="1600" b="1" dirty="0"/>
              <a:t>-</a:t>
            </a:r>
            <a:r>
              <a:rPr lang="es-ES" sz="1600" b="1" dirty="0" err="1"/>
              <a:t>Event</a:t>
            </a:r>
            <a:r>
              <a:rPr lang="es-ES" sz="1600" b="1" dirty="0"/>
              <a:t>-ID</a:t>
            </a:r>
            <a:r>
              <a:rPr lang="es-ES" sz="1600" dirty="0"/>
              <a:t> con ese id, para que el servidor pueda volver a enviar los siguientes mensajes.</a:t>
            </a:r>
          </a:p>
        </p:txBody>
      </p:sp>
      <p:sp>
        <p:nvSpPr>
          <p:cNvPr id="4" name="Marcador de número de diapositiva 3">
            <a:extLst>
              <a:ext uri="{FF2B5EF4-FFF2-40B4-BE49-F238E27FC236}">
                <a16:creationId xmlns:a16="http://schemas.microsoft.com/office/drawing/2014/main" id="{95F3B2CB-D2E7-1585-7922-15C33981824A}"/>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5" name="CuadroTexto 4">
            <a:extLst>
              <a:ext uri="{FF2B5EF4-FFF2-40B4-BE49-F238E27FC236}">
                <a16:creationId xmlns:a16="http://schemas.microsoft.com/office/drawing/2014/main" id="{31570756-1945-AE31-FF59-AF10B200EFA9}"/>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E119BEC0-E903-8A89-CBB4-4E1398308519}"/>
              </a:ext>
            </a:extLst>
          </p:cNvPr>
          <p:cNvSpPr txBox="1"/>
          <p:nvPr/>
        </p:nvSpPr>
        <p:spPr>
          <a:xfrm>
            <a:off x="144655" y="721298"/>
            <a:ext cx="7981914" cy="646331"/>
          </a:xfrm>
          <a:prstGeom prst="rect">
            <a:avLst/>
          </a:prstGeom>
          <a:noFill/>
        </p:spPr>
        <p:txBody>
          <a:bodyPr wrap="square">
            <a:spAutoFit/>
          </a:bodyPr>
          <a:lstStyle/>
          <a:p>
            <a:pPr algn="just"/>
            <a:r>
              <a:rPr lang="es-ES" dirty="0"/>
              <a:t>Tras la creación con </a:t>
            </a:r>
            <a:r>
              <a:rPr lang="es-ES" b="1" dirty="0">
                <a:solidFill>
                  <a:srgbClr val="FF8209"/>
                </a:solidFill>
              </a:rPr>
              <a:t>new </a:t>
            </a:r>
            <a:r>
              <a:rPr lang="es-ES" b="1" dirty="0" err="1">
                <a:solidFill>
                  <a:srgbClr val="FF8209"/>
                </a:solidFill>
              </a:rPr>
              <a:t>EventSource</a:t>
            </a:r>
            <a:r>
              <a:rPr lang="es-ES" b="1" dirty="0">
                <a:solidFill>
                  <a:srgbClr val="FF8209"/>
                </a:solidFill>
              </a:rPr>
              <a:t>(…)</a:t>
            </a:r>
            <a:r>
              <a:rPr lang="es-ES" dirty="0"/>
              <a:t>, el cliente se conecta al servidor y, si la conexión se interrumpe, se vuelve a conectar.</a:t>
            </a:r>
          </a:p>
        </p:txBody>
      </p:sp>
      <p:sp>
        <p:nvSpPr>
          <p:cNvPr id="11" name="CuadroTexto 10">
            <a:extLst>
              <a:ext uri="{FF2B5EF4-FFF2-40B4-BE49-F238E27FC236}">
                <a16:creationId xmlns:a16="http://schemas.microsoft.com/office/drawing/2014/main" id="{8FDDFCB5-5233-34FD-FE51-1465EFB0BC2C}"/>
              </a:ext>
            </a:extLst>
          </p:cNvPr>
          <p:cNvSpPr txBox="1"/>
          <p:nvPr/>
        </p:nvSpPr>
        <p:spPr>
          <a:xfrm>
            <a:off x="275421" y="1385783"/>
            <a:ext cx="9280701" cy="646331"/>
          </a:xfrm>
          <a:prstGeom prst="rect">
            <a:avLst/>
          </a:prstGeom>
          <a:noFill/>
        </p:spPr>
        <p:txBody>
          <a:bodyPr wrap="square">
            <a:spAutoFit/>
          </a:bodyPr>
          <a:lstStyle/>
          <a:p>
            <a:pPr marL="285750" indent="-285750">
              <a:buFont typeface="Arial" panose="020B0604020202020204" pitchFamily="34" charset="0"/>
              <a:buChar char="•"/>
            </a:pPr>
            <a:r>
              <a:rPr lang="es-ES" dirty="0"/>
              <a:t>Si el servidor desea que el navegador deje de volver a conectarse, debería responder con el estado HTTP 204.</a:t>
            </a:r>
          </a:p>
        </p:txBody>
      </p:sp>
      <p:sp>
        <p:nvSpPr>
          <p:cNvPr id="14" name="CuadroTexto 13">
            <a:extLst>
              <a:ext uri="{FF2B5EF4-FFF2-40B4-BE49-F238E27FC236}">
                <a16:creationId xmlns:a16="http://schemas.microsoft.com/office/drawing/2014/main" id="{C09121AE-8DEE-9AF0-DF4E-8D621B349623}"/>
              </a:ext>
            </a:extLst>
          </p:cNvPr>
          <p:cNvSpPr txBox="1"/>
          <p:nvPr/>
        </p:nvSpPr>
        <p:spPr>
          <a:xfrm>
            <a:off x="275421" y="2008355"/>
            <a:ext cx="8251633" cy="369332"/>
          </a:xfrm>
          <a:prstGeom prst="rect">
            <a:avLst/>
          </a:prstGeom>
          <a:noFill/>
        </p:spPr>
        <p:txBody>
          <a:bodyPr wrap="square">
            <a:spAutoFit/>
          </a:bodyPr>
          <a:lstStyle/>
          <a:p>
            <a:pPr marL="285750" indent="-285750">
              <a:buFont typeface="Arial" panose="020B0604020202020204" pitchFamily="34" charset="0"/>
              <a:buChar char="•"/>
            </a:pPr>
            <a:r>
              <a:rPr lang="es-ES" dirty="0"/>
              <a:t>Si el navegador quiere cerrar la conexión, debe llamar a </a:t>
            </a:r>
            <a:r>
              <a:rPr lang="es-ES" dirty="0" err="1"/>
              <a:t>eventSource</a:t>
            </a:r>
            <a:r>
              <a:rPr lang="es-ES" b="1" dirty="0" err="1"/>
              <a:t>.close</a:t>
            </a:r>
            <a:r>
              <a:rPr lang="es-ES" b="1" dirty="0"/>
              <a:t>()</a:t>
            </a:r>
          </a:p>
        </p:txBody>
      </p:sp>
      <p:sp>
        <p:nvSpPr>
          <p:cNvPr id="21" name="Rectángulo: esquinas redondeadas 20">
            <a:extLst>
              <a:ext uri="{FF2B5EF4-FFF2-40B4-BE49-F238E27FC236}">
                <a16:creationId xmlns:a16="http://schemas.microsoft.com/office/drawing/2014/main" id="{0E1EE2A3-DE03-75B8-25E8-8E1D4EE8495C}"/>
              </a:ext>
            </a:extLst>
          </p:cNvPr>
          <p:cNvSpPr/>
          <p:nvPr/>
        </p:nvSpPr>
        <p:spPr>
          <a:xfrm>
            <a:off x="419534" y="2433148"/>
            <a:ext cx="8992474" cy="74569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a:t>
            </a:r>
          </a:p>
          <a:p>
            <a:r>
              <a:rPr lang="es-ES" sz="1600" dirty="0"/>
              <a:t>       Cuando una conexión finalmente se cierra, no hay forma de “reabrirla”. Si queremos conectarnos de nuevo, simplemente crea un nuevo </a:t>
            </a:r>
            <a:r>
              <a:rPr lang="es-ES" sz="1600" dirty="0" err="1"/>
              <a:t>EventSource</a:t>
            </a:r>
            <a:r>
              <a:rPr lang="es-ES" sz="1600" dirty="0"/>
              <a:t>.</a:t>
            </a:r>
          </a:p>
          <a:p>
            <a:endParaRPr lang="es-ES" sz="1600" dirty="0"/>
          </a:p>
        </p:txBody>
      </p:sp>
      <p:pic>
        <p:nvPicPr>
          <p:cNvPr id="22" name="Picture 2" descr="Alerta - Iconos gratis de señales">
            <a:extLst>
              <a:ext uri="{FF2B5EF4-FFF2-40B4-BE49-F238E27FC236}">
                <a16:creationId xmlns:a16="http://schemas.microsoft.com/office/drawing/2014/main" id="{31AFDA9D-C2EA-CF6A-B092-600F7ABCB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01" y="2553931"/>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D5364523-C168-F2B8-07C2-D1C11F35A39B}"/>
              </a:ext>
            </a:extLst>
          </p:cNvPr>
          <p:cNvSpPr txBox="1"/>
          <p:nvPr/>
        </p:nvSpPr>
        <p:spPr>
          <a:xfrm>
            <a:off x="269911" y="3309831"/>
            <a:ext cx="4952082" cy="369332"/>
          </a:xfrm>
          <a:prstGeom prst="rect">
            <a:avLst/>
          </a:prstGeom>
          <a:noFill/>
        </p:spPr>
        <p:txBody>
          <a:bodyPr wrap="square">
            <a:spAutoFit/>
          </a:bodyPr>
          <a:lstStyle/>
          <a:p>
            <a:r>
              <a:rPr lang="es-ES" b="1" dirty="0"/>
              <a:t>ID del mensaje</a:t>
            </a:r>
          </a:p>
        </p:txBody>
      </p:sp>
      <p:sp>
        <p:nvSpPr>
          <p:cNvPr id="27" name="CuadroTexto 26">
            <a:extLst>
              <a:ext uri="{FF2B5EF4-FFF2-40B4-BE49-F238E27FC236}">
                <a16:creationId xmlns:a16="http://schemas.microsoft.com/office/drawing/2014/main" id="{3019678B-97FB-7A9B-F6F0-F884CCA3DCE8}"/>
              </a:ext>
            </a:extLst>
          </p:cNvPr>
          <p:cNvSpPr txBox="1"/>
          <p:nvPr/>
        </p:nvSpPr>
        <p:spPr>
          <a:xfrm>
            <a:off x="269910" y="3664841"/>
            <a:ext cx="9142097" cy="646331"/>
          </a:xfrm>
          <a:prstGeom prst="rect">
            <a:avLst/>
          </a:prstGeom>
          <a:noFill/>
        </p:spPr>
        <p:txBody>
          <a:bodyPr wrap="square">
            <a:spAutoFit/>
          </a:bodyPr>
          <a:lstStyle/>
          <a:p>
            <a:r>
              <a:rPr lang="es-ES" dirty="0"/>
              <a:t>Cuando una conexión se interrumpe debido a problemas de red, ninguna de las partes puede estar segura de qué mensajes se recibieron y cuáles no.</a:t>
            </a:r>
          </a:p>
        </p:txBody>
      </p:sp>
      <p:pic>
        <p:nvPicPr>
          <p:cNvPr id="29" name="Imagen 28">
            <a:extLst>
              <a:ext uri="{FF2B5EF4-FFF2-40B4-BE49-F238E27FC236}">
                <a16:creationId xmlns:a16="http://schemas.microsoft.com/office/drawing/2014/main" id="{D599C698-9B43-F62D-1C31-5CFFEAE98810}"/>
              </a:ext>
            </a:extLst>
          </p:cNvPr>
          <p:cNvPicPr>
            <a:picLocks noChangeAspect="1"/>
          </p:cNvPicPr>
          <p:nvPr/>
        </p:nvPicPr>
        <p:blipFill>
          <a:blip r:embed="rId3"/>
          <a:stretch>
            <a:fillRect/>
          </a:stretch>
        </p:blipFill>
        <p:spPr>
          <a:xfrm>
            <a:off x="2274754" y="4424638"/>
            <a:ext cx="1675254" cy="1561523"/>
          </a:xfrm>
          <a:prstGeom prst="rect">
            <a:avLst/>
          </a:prstGeom>
        </p:spPr>
      </p:pic>
      <p:sp>
        <p:nvSpPr>
          <p:cNvPr id="31" name="CuadroTexto 30">
            <a:extLst>
              <a:ext uri="{FF2B5EF4-FFF2-40B4-BE49-F238E27FC236}">
                <a16:creationId xmlns:a16="http://schemas.microsoft.com/office/drawing/2014/main" id="{2A3576B8-6959-0413-D50F-42781073CA78}"/>
              </a:ext>
            </a:extLst>
          </p:cNvPr>
          <p:cNvSpPr txBox="1"/>
          <p:nvPr/>
        </p:nvSpPr>
        <p:spPr>
          <a:xfrm>
            <a:off x="388847" y="4411448"/>
            <a:ext cx="1792493"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Para </a:t>
            </a:r>
            <a:r>
              <a:rPr lang="es-ES" sz="1600" u="sng" dirty="0"/>
              <a:t>reanudar</a:t>
            </a:r>
            <a:r>
              <a:rPr lang="es-ES" sz="1600" dirty="0"/>
              <a:t> </a:t>
            </a:r>
            <a:r>
              <a:rPr lang="es-ES" sz="1600" u="sng" dirty="0"/>
              <a:t>correctamente la conexió</a:t>
            </a:r>
            <a:r>
              <a:rPr lang="es-ES" sz="1600" dirty="0"/>
              <a:t>n, cada mensaje debe tener un campo id, así:</a:t>
            </a:r>
          </a:p>
        </p:txBody>
      </p:sp>
      <p:sp>
        <p:nvSpPr>
          <p:cNvPr id="32" name="Flecha: a la derecha 31">
            <a:extLst>
              <a:ext uri="{FF2B5EF4-FFF2-40B4-BE49-F238E27FC236}">
                <a16:creationId xmlns:a16="http://schemas.microsoft.com/office/drawing/2014/main" id="{D656FB63-909D-748C-339A-ED4766D986BE}"/>
              </a:ext>
            </a:extLst>
          </p:cNvPr>
          <p:cNvSpPr/>
          <p:nvPr/>
        </p:nvSpPr>
        <p:spPr>
          <a:xfrm>
            <a:off x="3838156" y="5121040"/>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33" name="Flecha: a la derecha 32">
            <a:extLst>
              <a:ext uri="{FF2B5EF4-FFF2-40B4-BE49-F238E27FC236}">
                <a16:creationId xmlns:a16="http://schemas.microsoft.com/office/drawing/2014/main" id="{58FC5402-425F-81FD-506C-91130B5328A0}"/>
              </a:ext>
            </a:extLst>
          </p:cNvPr>
          <p:cNvSpPr/>
          <p:nvPr/>
        </p:nvSpPr>
        <p:spPr>
          <a:xfrm>
            <a:off x="2056328" y="5113011"/>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76396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4ACF48-B3A1-B50B-5A75-1933AAB861CA}"/>
              </a:ext>
            </a:extLst>
          </p:cNvPr>
          <p:cNvSpPr>
            <a:spLocks noGrp="1"/>
          </p:cNvSpPr>
          <p:nvPr>
            <p:ph type="sldNum" sz="quarter" idx="12"/>
          </p:nvPr>
        </p:nvSpPr>
        <p:spPr/>
        <p:txBody>
          <a:bodyPr/>
          <a:lstStyle/>
          <a:p>
            <a:fld id="{9A396ACE-1A63-459D-82B4-27C23849521D}" type="slidenum">
              <a:rPr lang="es-ES" smtClean="0"/>
              <a:t>48</a:t>
            </a:fld>
            <a:endParaRPr lang="es-ES"/>
          </a:p>
        </p:txBody>
      </p:sp>
      <p:sp>
        <p:nvSpPr>
          <p:cNvPr id="6" name="CuadroTexto 5">
            <a:extLst>
              <a:ext uri="{FF2B5EF4-FFF2-40B4-BE49-F238E27FC236}">
                <a16:creationId xmlns:a16="http://schemas.microsoft.com/office/drawing/2014/main" id="{8488A7C4-F7F7-FF93-2CAE-8C7417B4CAAA}"/>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SignalR</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19458" name="Picture 2" descr="Azure SignalR no .NET 5.0. O SignalR é uma biblioteca open source… | by  Henrique Mauri | Medium">
            <a:extLst>
              <a:ext uri="{FF2B5EF4-FFF2-40B4-BE49-F238E27FC236}">
                <a16:creationId xmlns:a16="http://schemas.microsoft.com/office/drawing/2014/main" id="{0EE2C82C-4D90-5103-D866-1207CF908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 t="6460" r="1994" b="22985"/>
          <a:stretch/>
        </p:blipFill>
        <p:spPr bwMode="auto">
          <a:xfrm>
            <a:off x="3463734" y="4840831"/>
            <a:ext cx="2978532" cy="12318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2E2184-5E26-122C-043B-83D21324B84A}"/>
              </a:ext>
            </a:extLst>
          </p:cNvPr>
          <p:cNvSpPr txBox="1"/>
          <p:nvPr/>
        </p:nvSpPr>
        <p:spPr>
          <a:xfrm>
            <a:off x="188556" y="839573"/>
            <a:ext cx="9417603" cy="4116512"/>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i="0" dirty="0">
                <a:effectLst/>
              </a:rPr>
              <a:t>Funcionalidad:</a:t>
            </a:r>
            <a:endParaRPr lang="es-ES" b="0" i="0" dirty="0">
              <a:effectLst/>
            </a:endParaRPr>
          </a:p>
          <a:p>
            <a:pPr lvl="1" algn="just">
              <a:spcBef>
                <a:spcPts val="300"/>
              </a:spcBef>
            </a:pPr>
            <a:r>
              <a:rPr lang="es-ES" b="0" i="0" dirty="0">
                <a:effectLst/>
              </a:rPr>
              <a:t>- Permite a los desarrolladores crear servicios con múltiples clientes.</a:t>
            </a:r>
          </a:p>
          <a:p>
            <a:pPr lvl="1" algn="just">
              <a:spcBef>
                <a:spcPts val="300"/>
              </a:spcBef>
            </a:pPr>
            <a:r>
              <a:rPr lang="es-ES" b="0" i="0" dirty="0">
                <a:effectLst/>
              </a:rPr>
              <a:t>- Facilita la emisión de mensajes en tiempo real a todos o un subconjunto de clientes.</a:t>
            </a:r>
          </a:p>
          <a:p>
            <a:pPr marL="285750" indent="-285750" algn="just">
              <a:spcBef>
                <a:spcPts val="300"/>
              </a:spcBef>
              <a:buFont typeface="Arial" panose="020B0604020202020204" pitchFamily="34" charset="0"/>
              <a:buChar char="•"/>
            </a:pPr>
            <a:r>
              <a:rPr lang="es-ES" b="1" i="0" dirty="0">
                <a:effectLst/>
              </a:rPr>
              <a:t>Simplicidad para Desarrolladores:</a:t>
            </a:r>
            <a:endParaRPr lang="es-ES" b="0" i="0" dirty="0">
              <a:effectLst/>
            </a:endParaRPr>
          </a:p>
          <a:p>
            <a:pPr lvl="1" algn="just">
              <a:spcBef>
                <a:spcPts val="300"/>
              </a:spcBef>
            </a:pPr>
            <a:r>
              <a:rPr lang="es-ES" b="0" i="0" dirty="0">
                <a:effectLst/>
              </a:rPr>
              <a:t>- No es necesario preocuparse por los detalles internos.</a:t>
            </a:r>
          </a:p>
          <a:p>
            <a:pPr lvl="1" algn="just">
              <a:spcBef>
                <a:spcPts val="300"/>
              </a:spcBef>
            </a:pPr>
            <a:r>
              <a:rPr lang="es-ES" b="0" i="0" dirty="0">
                <a:effectLst/>
              </a:rPr>
              <a:t>- SignalR realiza el trabajo pesado en la gestión de la comunicación en tiempo real.</a:t>
            </a:r>
          </a:p>
          <a:p>
            <a:pPr marL="285750" indent="-285750" algn="just">
              <a:spcBef>
                <a:spcPts val="300"/>
              </a:spcBef>
              <a:buFont typeface="Arial" panose="020B0604020202020204" pitchFamily="34" charset="0"/>
              <a:buChar char="•"/>
            </a:pPr>
            <a:r>
              <a:rPr lang="es-ES" b="1" i="0" dirty="0">
                <a:effectLst/>
              </a:rPr>
              <a:t>Compatibilidad Automática:</a:t>
            </a:r>
            <a:endParaRPr lang="es-ES" b="0" i="0" dirty="0">
              <a:effectLst/>
            </a:endParaRPr>
          </a:p>
          <a:p>
            <a:pPr lvl="1" algn="just">
              <a:spcBef>
                <a:spcPts val="300"/>
              </a:spcBef>
            </a:pPr>
            <a:r>
              <a:rPr lang="es-ES" b="0" i="0" dirty="0">
                <a:effectLst/>
              </a:rPr>
              <a:t>- Desarrolla tu código en C# sin preocuparte por las tecnologías subyacentes.</a:t>
            </a:r>
          </a:p>
          <a:p>
            <a:pPr lvl="1" algn="just">
              <a:spcBef>
                <a:spcPts val="300"/>
              </a:spcBef>
            </a:pPr>
            <a:r>
              <a:rPr lang="es-ES" b="0" i="0" dirty="0">
                <a:effectLst/>
              </a:rPr>
              <a:t>- SignalR adapta la comunicación según la mejor opción para el navegador del usuario.</a:t>
            </a:r>
          </a:p>
          <a:p>
            <a:pPr marL="285750" indent="-285750" algn="just">
              <a:spcBef>
                <a:spcPts val="300"/>
              </a:spcBef>
              <a:buFont typeface="Arial" panose="020B0604020202020204" pitchFamily="34" charset="0"/>
              <a:buChar char="•"/>
            </a:pPr>
            <a:r>
              <a:rPr lang="es-ES" b="1" i="0" dirty="0">
                <a:effectLst/>
              </a:rPr>
              <a:t>Adaptabilidad Tecnológica:</a:t>
            </a:r>
            <a:endParaRPr lang="es-ES" b="0" i="0" dirty="0">
              <a:effectLst/>
            </a:endParaRPr>
          </a:p>
          <a:p>
            <a:pPr lvl="1" algn="just">
              <a:spcBef>
                <a:spcPts val="300"/>
              </a:spcBef>
            </a:pPr>
            <a:r>
              <a:rPr lang="es-ES" b="0" i="0" dirty="0">
                <a:effectLst/>
              </a:rPr>
              <a:t>- Utiliza WebSocket para navegadores que lo admiten (comunicación rápida).</a:t>
            </a:r>
          </a:p>
          <a:p>
            <a:pPr lvl="1" algn="just">
              <a:spcBef>
                <a:spcPts val="300"/>
              </a:spcBef>
            </a:pPr>
            <a:r>
              <a:rPr lang="es-ES" b="0" i="0" dirty="0">
                <a:effectLst/>
              </a:rPr>
              <a:t>- Selecciona otras tecnologías si el navegador no es compatible, asegurando un rendimiento sin problemas.</a:t>
            </a:r>
          </a:p>
        </p:txBody>
      </p:sp>
    </p:spTree>
    <p:extLst>
      <p:ext uri="{BB962C8B-B14F-4D97-AF65-F5344CB8AC3E}">
        <p14:creationId xmlns:p14="http://schemas.microsoft.com/office/powerpoint/2010/main" val="3202395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02420B-CDA1-8E37-57FB-6B7A76675526}"/>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5" name="CuadroTexto 4">
            <a:extLst>
              <a:ext uri="{FF2B5EF4-FFF2-40B4-BE49-F238E27FC236}">
                <a16:creationId xmlns:a16="http://schemas.microsoft.com/office/drawing/2014/main" id="{EF4D195B-053C-016F-4D7D-C6C9B211E066}"/>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Webs candidatas para </a:t>
            </a:r>
            <a:r>
              <a:rPr lang="es-ES" sz="2400" b="1" dirty="0" err="1">
                <a:ln w="22225">
                  <a:solidFill>
                    <a:schemeClr val="accent2"/>
                  </a:solidFill>
                  <a:prstDash val="solid"/>
                </a:ln>
                <a:solidFill>
                  <a:schemeClr val="accent2">
                    <a:lumMod val="40000"/>
                    <a:lumOff val="60000"/>
                  </a:schemeClr>
                </a:solidFill>
                <a:latin typeface="+mj-lt"/>
              </a:rPr>
              <a:t>Signal</a:t>
            </a:r>
            <a:r>
              <a:rPr lang="es-ES" sz="2400" b="1" dirty="0">
                <a:ln w="22225">
                  <a:solidFill>
                    <a:schemeClr val="accent2"/>
                  </a:solidFill>
                  <a:prstDash val="solid"/>
                </a:ln>
                <a:solidFill>
                  <a:schemeClr val="accent2">
                    <a:lumMod val="40000"/>
                    <a:lumOff val="60000"/>
                  </a:schemeClr>
                </a:solidFill>
                <a:latin typeface="+mj-lt"/>
              </a:rPr>
              <a:t> R</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256CE63E-567F-C467-8D87-1D5FF94C22FF}"/>
              </a:ext>
            </a:extLst>
          </p:cNvPr>
          <p:cNvSpPr txBox="1"/>
          <p:nvPr/>
        </p:nvSpPr>
        <p:spPr>
          <a:xfrm>
            <a:off x="188556" y="953501"/>
            <a:ext cx="9402011" cy="2769989"/>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dirty="0">
                <a:effectLst/>
              </a:rPr>
              <a:t>Aplicaciones que requieren actualizaciones de alta frecuencia del servidor</a:t>
            </a:r>
            <a:r>
              <a:rPr lang="es-ES" b="0" dirty="0">
                <a:effectLst/>
              </a:rPr>
              <a:t>. Algunos ejemplos son los juegos, las redes sociales, la votación, las subastas, los mapas y las aplicaciones de GPS.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Paneles y aplicaciones de monitorización</a:t>
            </a:r>
            <a:r>
              <a:rPr lang="es-ES" b="0" dirty="0">
                <a:effectLst/>
              </a:rPr>
              <a:t>. Los ejemplos incluyen paneles de la empresa, actualizaciones de ventas instantáneas o alertas de viaje.</a:t>
            </a:r>
          </a:p>
          <a:p>
            <a:pPr marL="285750" indent="-285750" algn="just">
              <a:spcBef>
                <a:spcPts val="300"/>
              </a:spcBef>
              <a:buFont typeface="Arial" panose="020B0604020202020204" pitchFamily="34" charset="0"/>
              <a:buChar char="•"/>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colaborativas</a:t>
            </a:r>
            <a:r>
              <a:rPr lang="es-ES" b="0" dirty="0">
                <a:effectLst/>
              </a:rPr>
              <a:t>. Las aplicaciones de pizarra y el software para reuniones de equipo son ejemplos de aplicaciones colaborativas.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que requieren notificaciones</a:t>
            </a:r>
            <a:r>
              <a:rPr lang="es-ES" b="0" dirty="0">
                <a:effectLst/>
              </a:rPr>
              <a:t>. Las redes sociales, el correo electrónico, el chat, los juegos, las alertas de viaje y muchas otras aplicaciones que usan notificaciones.</a:t>
            </a:r>
          </a:p>
        </p:txBody>
      </p:sp>
      <p:pic>
        <p:nvPicPr>
          <p:cNvPr id="23556" name="Picture 4" descr="Dashboards – Blog Datlas">
            <a:extLst>
              <a:ext uri="{FF2B5EF4-FFF2-40B4-BE49-F238E27FC236}">
                <a16:creationId xmlns:a16="http://schemas.microsoft.com/office/drawing/2014/main" id="{A65E3B26-8595-3A08-6435-F390E8B4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75" y="3870250"/>
            <a:ext cx="3411964" cy="191775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TIFICATION | GIF by Sanaz Bidad on Dribbble | Flat design icons, Animated  images, Icon design">
            <a:extLst>
              <a:ext uri="{FF2B5EF4-FFF2-40B4-BE49-F238E27FC236}">
                <a16:creationId xmlns:a16="http://schemas.microsoft.com/office/drawing/2014/main" id="{E64A73B7-86B1-A70B-AEF2-62A141D13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032" y="4199861"/>
            <a:ext cx="1633936" cy="12254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El historial de versiones ahora está disponible para Jamboard en la Web :  Intelligence Partner">
            <a:extLst>
              <a:ext uri="{FF2B5EF4-FFF2-40B4-BE49-F238E27FC236}">
                <a16:creationId xmlns:a16="http://schemas.microsoft.com/office/drawing/2014/main" id="{3A051CBF-2470-26EF-78F2-36E8C3026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721" y="3861584"/>
            <a:ext cx="3320791" cy="186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6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976EF74-4392-1B72-650E-203C98A5281B}"/>
              </a:ext>
            </a:extLst>
          </p:cNvPr>
          <p:cNvSpPr/>
          <p:nvPr/>
        </p:nvSpPr>
        <p:spPr>
          <a:xfrm>
            <a:off x="528810" y="2699574"/>
            <a:ext cx="8582140" cy="22694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8142EE3C-BF8A-2FC0-3441-DEEE118060DA}"/>
              </a:ext>
            </a:extLst>
          </p:cNvPr>
          <p:cNvSpPr>
            <a:spLocks noGrp="1"/>
          </p:cNvSpPr>
          <p:nvPr>
            <p:ph type="sldNum" sz="quarter" idx="12"/>
          </p:nvPr>
        </p:nvSpPr>
        <p:spPr/>
        <p:txBody>
          <a:bodyPr/>
          <a:lstStyle/>
          <a:p>
            <a:fld id="{9A396ACE-1A63-459D-82B4-27C23849521D}" type="slidenum">
              <a:rPr lang="es-ES" smtClean="0"/>
              <a:t>50</a:t>
            </a:fld>
            <a:endParaRPr lang="es-ES"/>
          </a:p>
        </p:txBody>
      </p:sp>
      <p:sp>
        <p:nvSpPr>
          <p:cNvPr id="11" name="CuadroTexto 10">
            <a:extLst>
              <a:ext uri="{FF2B5EF4-FFF2-40B4-BE49-F238E27FC236}">
                <a16:creationId xmlns:a16="http://schemas.microsoft.com/office/drawing/2014/main" id="{5E2A17C1-7BAB-3459-7276-1A073FC1B15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Características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3" name="CuadroTexto 12">
            <a:extLst>
              <a:ext uri="{FF2B5EF4-FFF2-40B4-BE49-F238E27FC236}">
                <a16:creationId xmlns:a16="http://schemas.microsoft.com/office/drawing/2014/main" id="{AB71FC0D-906C-E82B-6F46-DE7D7397E5E2}"/>
              </a:ext>
            </a:extLst>
          </p:cNvPr>
          <p:cNvSpPr txBox="1"/>
          <p:nvPr/>
        </p:nvSpPr>
        <p:spPr>
          <a:xfrm>
            <a:off x="265813" y="1028343"/>
            <a:ext cx="9271591" cy="3693319"/>
          </a:xfrm>
          <a:prstGeom prst="rect">
            <a:avLst/>
          </a:prstGeom>
          <a:noFill/>
        </p:spPr>
        <p:txBody>
          <a:bodyPr wrap="square">
            <a:spAutoFit/>
          </a:bodyPr>
          <a:lstStyle/>
          <a:p>
            <a:pPr algn="just"/>
            <a:endParaRPr lang="es-ES" b="1" i="0" dirty="0">
              <a:solidFill>
                <a:srgbClr val="000000"/>
              </a:solidFill>
              <a:effectLst/>
            </a:endParaRPr>
          </a:p>
          <a:p>
            <a:pPr algn="just"/>
            <a:r>
              <a:rPr lang="es-ES" b="1" i="0" dirty="0" err="1">
                <a:solidFill>
                  <a:srgbClr val="000000"/>
                </a:solidFill>
                <a:effectLst/>
              </a:rPr>
              <a:t>SignalR</a:t>
            </a:r>
            <a:r>
              <a:rPr lang="es-ES" b="0" i="0" dirty="0">
                <a:solidFill>
                  <a:srgbClr val="000000"/>
                </a:solidFill>
                <a:effectLst/>
              </a:rPr>
              <a:t> proporciona una API para crear llamadas a procedimientos remotos (RPC) de servidor a cliente. Las RPC llaman a funciones de JavaScript en clientes desde el código .NET Core del lado del servidor.</a:t>
            </a:r>
          </a:p>
          <a:p>
            <a:pPr algn="just"/>
            <a:endParaRPr lang="es-ES" b="0" i="0" dirty="0">
              <a:solidFill>
                <a:srgbClr val="000000"/>
              </a:solidFill>
              <a:effectLst/>
            </a:endParaRPr>
          </a:p>
          <a:p>
            <a:pPr algn="just"/>
            <a:endParaRPr lang="es-ES" b="0" i="0" dirty="0">
              <a:solidFill>
                <a:srgbClr val="000000"/>
              </a:solidFill>
              <a:effectLst/>
            </a:endParaRPr>
          </a:p>
          <a:p>
            <a:pPr algn="just"/>
            <a:endParaRPr lang="es-ES" b="0" i="0" dirty="0">
              <a:solidFill>
                <a:srgbClr val="000000"/>
              </a:solidFill>
              <a:effectLst/>
            </a:endParaRPr>
          </a:p>
          <a:p>
            <a:pPr algn="just"/>
            <a:r>
              <a:rPr lang="es-ES" b="0" dirty="0">
                <a:solidFill>
                  <a:srgbClr val="000000"/>
                </a:solidFill>
                <a:effectLst/>
              </a:rPr>
              <a:t>	</a:t>
            </a:r>
            <a:r>
              <a:rPr lang="es-ES" b="0" u="sng" dirty="0">
                <a:solidFill>
                  <a:srgbClr val="000000"/>
                </a:solidFill>
                <a:effectLst/>
              </a:rPr>
              <a:t>Estas son algunas características </a:t>
            </a:r>
            <a:r>
              <a:rPr lang="es-ES" b="0" dirty="0">
                <a:solidFill>
                  <a:srgbClr val="000000"/>
                </a:solidFill>
                <a:effectLst/>
              </a:rPr>
              <a:t>de SignalR para ASP.NET Core:</a:t>
            </a:r>
          </a:p>
          <a:p>
            <a:pPr algn="just"/>
            <a:endParaRPr lang="es-ES" b="0" i="0" dirty="0">
              <a:solidFill>
                <a:srgbClr val="000000"/>
              </a:solidFill>
              <a:effectLst/>
            </a:endParaRPr>
          </a:p>
          <a:p>
            <a:pPr marL="742950" lvl="1" indent="-285750" algn="just">
              <a:buFont typeface="Arial" panose="020B0604020202020204" pitchFamily="34" charset="0"/>
              <a:buChar char="•"/>
            </a:pPr>
            <a:r>
              <a:rPr lang="es-ES" b="0" dirty="0">
                <a:solidFill>
                  <a:srgbClr val="000000"/>
                </a:solidFill>
                <a:effectLst/>
              </a:rPr>
              <a:t>Maneja la </a:t>
            </a:r>
            <a:r>
              <a:rPr lang="es-ES" b="1" dirty="0">
                <a:solidFill>
                  <a:srgbClr val="000000"/>
                </a:solidFill>
                <a:effectLst/>
              </a:rPr>
              <a:t>gestión de conexiones automáticamente</a:t>
            </a:r>
            <a:r>
              <a:rPr lang="es-ES" b="0" dirty="0">
                <a:solidFill>
                  <a:srgbClr val="000000"/>
                </a:solidFill>
                <a:effectLst/>
              </a:rPr>
              <a:t>.</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todos </a:t>
            </a:r>
            <a:r>
              <a:rPr lang="es-ES" b="0" dirty="0">
                <a:solidFill>
                  <a:srgbClr val="000000"/>
                </a:solidFill>
                <a:effectLst/>
              </a:rPr>
              <a:t>los clientes conectados simultáneamente. </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clientes específicos o grupos de clientes</a:t>
            </a:r>
            <a:r>
              <a:rPr lang="es-ES" b="0" dirty="0">
                <a:solidFill>
                  <a:srgbClr val="000000"/>
                </a:solidFill>
                <a:effectLst/>
              </a:rPr>
              <a:t>. </a:t>
            </a:r>
          </a:p>
          <a:p>
            <a:pPr marL="742950" lvl="1" indent="-285750" algn="just">
              <a:buFont typeface="Arial" panose="020B0604020202020204" pitchFamily="34" charset="0"/>
              <a:buChar char="•"/>
            </a:pPr>
            <a:r>
              <a:rPr lang="es-ES" b="0" dirty="0">
                <a:solidFill>
                  <a:srgbClr val="000000"/>
                </a:solidFill>
                <a:effectLst/>
              </a:rPr>
              <a:t>Escalas para manejar el aumento del tráfico.</a:t>
            </a:r>
          </a:p>
        </p:txBody>
      </p:sp>
      <p:pic>
        <p:nvPicPr>
          <p:cNvPr id="1026" name="Picture 2" descr="Conversacion - Iconos gratis de personas">
            <a:extLst>
              <a:ext uri="{FF2B5EF4-FFF2-40B4-BE49-F238E27FC236}">
                <a16:creationId xmlns:a16="http://schemas.microsoft.com/office/drawing/2014/main" id="{087B6F35-AD8B-E58A-A363-5BEF3DC51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778" y="2836866"/>
            <a:ext cx="1767520" cy="176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565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C3316B-0485-20A2-AD95-1FC07FD00F08}"/>
              </a:ext>
            </a:extLst>
          </p:cNvPr>
          <p:cNvSpPr>
            <a:spLocks noGrp="1"/>
          </p:cNvSpPr>
          <p:nvPr>
            <p:ph type="sldNum" sz="quarter" idx="12"/>
          </p:nvPr>
        </p:nvSpPr>
        <p:spPr/>
        <p:txBody>
          <a:bodyPr/>
          <a:lstStyle/>
          <a:p>
            <a:fld id="{9A396ACE-1A63-459D-82B4-27C23849521D}" type="slidenum">
              <a:rPr lang="es-ES" smtClean="0"/>
              <a:t>51</a:t>
            </a:fld>
            <a:endParaRPr lang="es-ES"/>
          </a:p>
        </p:txBody>
      </p:sp>
      <p:sp>
        <p:nvSpPr>
          <p:cNvPr id="5" name="CuadroTexto 4">
            <a:extLst>
              <a:ext uri="{FF2B5EF4-FFF2-40B4-BE49-F238E27FC236}">
                <a16:creationId xmlns:a16="http://schemas.microsoft.com/office/drawing/2014/main" id="{AC212592-4D21-407E-F000-2E3DF4AB733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Transportes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C2789CFF-9B66-4EC3-EDBD-C66F2CA18819}"/>
              </a:ext>
            </a:extLst>
          </p:cNvPr>
          <p:cNvSpPr txBox="1"/>
          <p:nvPr/>
        </p:nvSpPr>
        <p:spPr>
          <a:xfrm>
            <a:off x="188556" y="1003166"/>
            <a:ext cx="9370114" cy="2739211"/>
          </a:xfrm>
          <a:prstGeom prst="rect">
            <a:avLst/>
          </a:prstGeom>
          <a:noFill/>
        </p:spPr>
        <p:txBody>
          <a:bodyPr wrap="square">
            <a:spAutoFit/>
          </a:bodyPr>
          <a:lstStyle/>
          <a:p>
            <a:pPr algn="just"/>
            <a:r>
              <a:rPr lang="es-ES" b="1" i="0" dirty="0">
                <a:solidFill>
                  <a:srgbClr val="000000"/>
                </a:solidFill>
                <a:effectLst/>
                <a:latin typeface="Lucida Grande"/>
              </a:rPr>
              <a:t>SignalR</a:t>
            </a:r>
            <a:r>
              <a:rPr lang="es-ES" b="0" i="0" dirty="0">
                <a:solidFill>
                  <a:srgbClr val="000000"/>
                </a:solidFill>
                <a:effectLst/>
                <a:latin typeface="Lucida Grande"/>
              </a:rPr>
              <a:t> admite las siguientes técnicas para manejar la comunicación en tiempo real (en orden de reserva):</a:t>
            </a:r>
          </a:p>
          <a:p>
            <a:pPr algn="just"/>
            <a:endParaRPr lang="es-ES" b="0" i="0" dirty="0">
              <a:solidFill>
                <a:srgbClr val="000000"/>
              </a:solidFill>
              <a:effectLst/>
              <a:latin typeface="Lucida Grande"/>
            </a:endParaRPr>
          </a:p>
          <a:p>
            <a:pPr marL="742950" lvl="1" indent="-285750" algn="just">
              <a:buFont typeface="Arial" panose="020B0604020202020204" pitchFamily="34" charset="0"/>
              <a:buChar char="•"/>
            </a:pPr>
            <a:r>
              <a:rPr lang="es-ES" b="0" i="1" dirty="0" err="1">
                <a:solidFill>
                  <a:srgbClr val="000000"/>
                </a:solidFill>
                <a:effectLst/>
                <a:latin typeface="Lucida Grande"/>
              </a:rPr>
              <a:t>WebSockets</a:t>
            </a:r>
            <a:endParaRPr lang="es-ES" b="0" i="1" dirty="0">
              <a:solidFill>
                <a:srgbClr val="000000"/>
              </a:solidFill>
              <a:effectLst/>
              <a:latin typeface="Lucida Grande"/>
            </a:endParaRP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Eventos enviados por el servidor (SSE)</a:t>
            </a: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Long </a:t>
            </a:r>
            <a:r>
              <a:rPr lang="es-ES" b="0" i="1" dirty="0" err="1">
                <a:solidFill>
                  <a:srgbClr val="000000"/>
                </a:solidFill>
                <a:effectLst/>
                <a:latin typeface="Lucida Grande"/>
              </a:rPr>
              <a:t>polling</a:t>
            </a:r>
            <a:r>
              <a:rPr lang="es-ES" b="0" i="1" dirty="0">
                <a:solidFill>
                  <a:srgbClr val="000000"/>
                </a:solidFill>
                <a:effectLst/>
                <a:latin typeface="Lucida Grande"/>
              </a:rPr>
              <a:t> (Sondeo largo)</a:t>
            </a:r>
          </a:p>
          <a:p>
            <a:pPr algn="just"/>
            <a:endParaRPr lang="es-ES" b="0" dirty="0">
              <a:solidFill>
                <a:srgbClr val="000000"/>
              </a:solidFill>
              <a:effectLst/>
              <a:latin typeface="Lucida Grande"/>
            </a:endParaRPr>
          </a:p>
          <a:p>
            <a:pPr algn="just"/>
            <a:r>
              <a:rPr lang="es-ES" b="1" i="0" dirty="0">
                <a:solidFill>
                  <a:srgbClr val="000000"/>
                </a:solidFill>
                <a:effectLst/>
                <a:latin typeface="Lucida Grande"/>
              </a:rPr>
              <a:t>SignalR</a:t>
            </a:r>
            <a:r>
              <a:rPr lang="es-ES" b="0" i="0" dirty="0">
                <a:solidFill>
                  <a:srgbClr val="000000"/>
                </a:solidFill>
                <a:effectLst/>
                <a:latin typeface="Lucida Grande"/>
              </a:rPr>
              <a:t> elige automáticamente el mejor método de transporte que está dentro de las capacidades del servidor y el cliente.</a:t>
            </a:r>
          </a:p>
        </p:txBody>
      </p:sp>
      <p:pic>
        <p:nvPicPr>
          <p:cNvPr id="25602" name="Picture 2" descr="What is SignalR Core? How does it work? - DEV Community">
            <a:extLst>
              <a:ext uri="{FF2B5EF4-FFF2-40B4-BE49-F238E27FC236}">
                <a16:creationId xmlns:a16="http://schemas.microsoft.com/office/drawing/2014/main" id="{2B23005B-AC95-EF7F-A7FB-B76041D47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30" y="3742377"/>
            <a:ext cx="2735323" cy="219216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29E7261-B8E3-A98B-AE64-32DD3D60140A}"/>
              </a:ext>
            </a:extLst>
          </p:cNvPr>
          <p:cNvSpPr/>
          <p:nvPr/>
        </p:nvSpPr>
        <p:spPr>
          <a:xfrm>
            <a:off x="2121931" y="5626262"/>
            <a:ext cx="872587" cy="251764"/>
          </a:xfrm>
          <a:prstGeom prst="rect">
            <a:avLst/>
          </a:prstGeom>
          <a:solidFill>
            <a:srgbClr val="409BD4"/>
          </a:solidFill>
          <a:ln>
            <a:solidFill>
              <a:srgbClr val="409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3BED2-F8A7-EE6B-9DD9-FB83CC42D270}"/>
              </a:ext>
            </a:extLst>
          </p:cNvPr>
          <p:cNvSpPr txBox="1"/>
          <p:nvPr/>
        </p:nvSpPr>
        <p:spPr>
          <a:xfrm>
            <a:off x="4461833" y="4376794"/>
            <a:ext cx="4142341"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b="1" dirty="0">
                <a:solidFill>
                  <a:schemeClr val="accent1"/>
                </a:solidFill>
              </a:rPr>
              <a:t>¡Atención!</a:t>
            </a:r>
          </a:p>
          <a:p>
            <a:pPr algn="ctr"/>
            <a:r>
              <a:rPr lang="es-ES" dirty="0">
                <a:solidFill>
                  <a:schemeClr val="accent1"/>
                </a:solidFill>
              </a:rPr>
              <a:t>En diapositivas más adelante comentaremos cómo podemos forzar a qué se utilice una tecnología u otra</a:t>
            </a:r>
          </a:p>
        </p:txBody>
      </p:sp>
    </p:spTree>
    <p:extLst>
      <p:ext uri="{BB962C8B-B14F-4D97-AF65-F5344CB8AC3E}">
        <p14:creationId xmlns:p14="http://schemas.microsoft.com/office/powerpoint/2010/main" val="3733190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B9F256-454C-EB56-F5D6-65F5D9C4A0B1}"/>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5" name="CuadroTexto 4">
            <a:extLst>
              <a:ext uri="{FF2B5EF4-FFF2-40B4-BE49-F238E27FC236}">
                <a16:creationId xmlns:a16="http://schemas.microsoft.com/office/drawing/2014/main" id="{D4D5D3DC-07FD-0CDC-4A6A-A9D947B5B4A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Arquitectura</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915E7672-8555-053D-9688-88F752F3FC8E}"/>
              </a:ext>
            </a:extLst>
          </p:cNvPr>
          <p:cNvSpPr txBox="1"/>
          <p:nvPr/>
        </p:nvSpPr>
        <p:spPr>
          <a:xfrm>
            <a:off x="188555" y="859524"/>
            <a:ext cx="9402011" cy="646331"/>
          </a:xfrm>
          <a:prstGeom prst="rect">
            <a:avLst/>
          </a:prstGeom>
          <a:noFill/>
        </p:spPr>
        <p:txBody>
          <a:bodyPr wrap="square">
            <a:spAutoFit/>
          </a:bodyPr>
          <a:lstStyle/>
          <a:p>
            <a:r>
              <a:rPr lang="es-ES" dirty="0"/>
              <a:t>En el </a:t>
            </a:r>
            <a:r>
              <a:rPr lang="es-ES" b="1" dirty="0"/>
              <a:t>diagrama </a:t>
            </a:r>
            <a:r>
              <a:rPr lang="es-ES" dirty="0"/>
              <a:t>siguiente se muestra la relación entre </a:t>
            </a:r>
            <a:r>
              <a:rPr lang="es-ES" dirty="0" err="1"/>
              <a:t>Hubs</a:t>
            </a:r>
            <a:r>
              <a:rPr lang="es-ES" dirty="0"/>
              <a:t>, </a:t>
            </a:r>
            <a:r>
              <a:rPr lang="es-ES" dirty="0" err="1"/>
              <a:t>xonexiones</a:t>
            </a:r>
            <a:r>
              <a:rPr lang="es-ES" dirty="0"/>
              <a:t> persistentes y las tecnologías subyacentes usadas para los transportes.</a:t>
            </a:r>
          </a:p>
        </p:txBody>
      </p:sp>
      <p:pic>
        <p:nvPicPr>
          <p:cNvPr id="22530" name="Picture 2" descr="Diagrama de arquitectura de SignalR que muestra las API, los transportes y los clientes">
            <a:extLst>
              <a:ext uri="{FF2B5EF4-FFF2-40B4-BE49-F238E27FC236}">
                <a16:creationId xmlns:a16="http://schemas.microsoft.com/office/drawing/2014/main" id="{EB7C296C-43C9-B758-6D7E-499E32ADA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68" y="1644081"/>
            <a:ext cx="6276864" cy="42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59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53</a:t>
            </a:fld>
            <a:endParaRPr lang="es-ES"/>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5024" y="114174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81172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DTO</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
        <p:nvSpPr>
          <p:cNvPr id="8" name="CuadroTexto 7">
            <a:extLst>
              <a:ext uri="{FF2B5EF4-FFF2-40B4-BE49-F238E27FC236}">
                <a16:creationId xmlns:a16="http://schemas.microsoft.com/office/drawing/2014/main" id="{ED66AF68-9B41-D62C-1094-702726297A0F}"/>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Funcionamiento</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451ED15D-9678-9678-6128-579B8BE75049}"/>
              </a:ext>
            </a:extLst>
          </p:cNvPr>
          <p:cNvSpPr txBox="1"/>
          <p:nvPr/>
        </p:nvSpPr>
        <p:spPr>
          <a:xfrm>
            <a:off x="1401318" y="1128547"/>
            <a:ext cx="1881440" cy="369332"/>
          </a:xfrm>
          <a:prstGeom prst="rect">
            <a:avLst/>
          </a:prstGeom>
          <a:noFill/>
        </p:spPr>
        <p:txBody>
          <a:bodyPr wrap="square" rtlCol="0">
            <a:spAutoFit/>
          </a:bodyPr>
          <a:lstStyle/>
          <a:p>
            <a:pPr algn="ctr"/>
            <a:r>
              <a:rPr lang="es-ES" b="1" dirty="0"/>
              <a:t>Cliente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animBg="1"/>
      <p:bldP spid="20" grpId="0"/>
      <p:bldP spid="21" grpId="0" animBg="1"/>
      <p:bldP spid="28" grpId="0"/>
      <p:bldP spid="29" grpId="0"/>
      <p:bldP spid="40" grpId="0" animBg="1"/>
      <p:bldP spid="39" grpId="0"/>
      <p:bldP spid="41" grpId="0" animBg="1"/>
      <p:bldP spid="46"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54</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pic>
        <p:nvPicPr>
          <p:cNvPr id="6" name="Imagen 5" descr="Interfaz de usuario gráfica, Texto&#10;&#10;Descripción generada automáticamente">
            <a:extLst>
              <a:ext uri="{FF2B5EF4-FFF2-40B4-BE49-F238E27FC236}">
                <a16:creationId xmlns:a16="http://schemas.microsoft.com/office/drawing/2014/main" id="{71786519-53FB-ECDB-DD3C-ECA998FC2972}"/>
              </a:ext>
            </a:extLst>
          </p:cNvPr>
          <p:cNvPicPr>
            <a:picLocks noChangeAspect="1"/>
          </p:cNvPicPr>
          <p:nvPr/>
        </p:nvPicPr>
        <p:blipFill>
          <a:blip r:embed="rId3"/>
          <a:stretch>
            <a:fillRect/>
          </a:stretch>
        </p:blipFill>
        <p:spPr>
          <a:xfrm>
            <a:off x="1707614" y="1440493"/>
            <a:ext cx="6499952" cy="4342219"/>
          </a:xfrm>
          <a:prstGeom prst="rect">
            <a:avLst/>
          </a:prstGeom>
        </p:spPr>
      </p:pic>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335691" cy="369332"/>
          </a:xfrm>
          <a:prstGeom prst="rect">
            <a:avLst/>
          </a:prstGeom>
          <a:noFill/>
        </p:spPr>
        <p:txBody>
          <a:bodyPr wrap="none" rtlCol="0">
            <a:spAutoFit/>
          </a:bodyPr>
          <a:lstStyle/>
          <a:p>
            <a:r>
              <a:rPr lang="es-ES" dirty="0"/>
              <a:t>1. Creamos un proyecto del tipo </a:t>
            </a:r>
            <a:r>
              <a:rPr lang="es-ES" b="1" dirty="0"/>
              <a:t>ASP.NET Core Web API</a:t>
            </a:r>
          </a:p>
        </p:txBody>
      </p:sp>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4162262" y="351801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950E2C-8ED4-BCCB-B5C7-4B89DCA169FA}"/>
              </a:ext>
            </a:extLst>
          </p:cNvPr>
          <p:cNvCxnSpPr>
            <a:cxnSpLocks/>
          </p:cNvCxnSpPr>
          <p:nvPr/>
        </p:nvCxnSpPr>
        <p:spPr>
          <a:xfrm>
            <a:off x="7344425" y="5341199"/>
            <a:ext cx="356365" cy="103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200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242910" cy="369332"/>
          </a:xfrm>
          <a:prstGeom prst="rect">
            <a:avLst/>
          </a:prstGeom>
          <a:noFill/>
        </p:spPr>
        <p:txBody>
          <a:bodyPr wrap="none" rtlCol="0">
            <a:spAutoFit/>
          </a:bodyPr>
          <a:lstStyle/>
          <a:p>
            <a:r>
              <a:rPr lang="es-ES" dirty="0"/>
              <a:t>2. Le asignamos un nombre de preferencia. </a:t>
            </a:r>
            <a:r>
              <a:rPr lang="es-ES" dirty="0" err="1"/>
              <a:t>Ej</a:t>
            </a:r>
            <a:r>
              <a:rPr lang="es-ES" dirty="0"/>
              <a:t>: </a:t>
            </a:r>
            <a:r>
              <a:rPr lang="es-ES" b="1" dirty="0" err="1"/>
              <a:t>SignalR</a:t>
            </a:r>
            <a:endParaRPr lang="es-ES" b="1" dirty="0"/>
          </a:p>
        </p:txBody>
      </p:sp>
      <p:pic>
        <p:nvPicPr>
          <p:cNvPr id="2" name="Imagen 1" descr="Captura de pantalla de un celular&#10;&#10;Descripción generada automáticamente">
            <a:extLst>
              <a:ext uri="{FF2B5EF4-FFF2-40B4-BE49-F238E27FC236}">
                <a16:creationId xmlns:a16="http://schemas.microsoft.com/office/drawing/2014/main" id="{6CCD81F8-8474-C2D5-AF33-EB95CA9F225E}"/>
              </a:ext>
            </a:extLst>
          </p:cNvPr>
          <p:cNvPicPr>
            <a:picLocks noChangeAspect="1"/>
          </p:cNvPicPr>
          <p:nvPr/>
        </p:nvPicPr>
        <p:blipFill>
          <a:blip r:embed="rId3"/>
          <a:stretch>
            <a:fillRect/>
          </a:stretch>
        </p:blipFill>
        <p:spPr>
          <a:xfrm>
            <a:off x="1707615" y="1440493"/>
            <a:ext cx="6499952" cy="4342168"/>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511146" y="2547668"/>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119CFFC5-1C40-886B-775F-5C23BF7874A5}"/>
              </a:ext>
            </a:extLst>
          </p:cNvPr>
          <p:cNvCxnSpPr>
            <a:cxnSpLocks/>
          </p:cNvCxnSpPr>
          <p:nvPr/>
        </p:nvCxnSpPr>
        <p:spPr>
          <a:xfrm>
            <a:off x="7425369" y="5145229"/>
            <a:ext cx="242369" cy="274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270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56</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8818696" cy="369332"/>
          </a:xfrm>
          <a:prstGeom prst="rect">
            <a:avLst/>
          </a:prstGeom>
          <a:noFill/>
        </p:spPr>
        <p:txBody>
          <a:bodyPr wrap="none" rtlCol="0">
            <a:spAutoFit/>
          </a:bodyPr>
          <a:lstStyle/>
          <a:p>
            <a:r>
              <a:rPr lang="es-ES" dirty="0"/>
              <a:t>3. Seleccionamos la versión de preferencia y marcamos la casilla de “Configurar para HTTPS”</a:t>
            </a:r>
          </a:p>
        </p:txBody>
      </p:sp>
      <p:pic>
        <p:nvPicPr>
          <p:cNvPr id="6" name="Imagen 5" descr="Captura de pantalla de un celular&#10;&#10;Descripción generada automáticamente">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1707614" y="1968586"/>
            <a:ext cx="6539887" cy="4321986"/>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412913" y="307635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2F3958B2-8C00-B091-8E35-B9441A99B5CB}"/>
              </a:ext>
            </a:extLst>
          </p:cNvPr>
          <p:cNvCxnSpPr>
            <a:cxnSpLocks/>
          </p:cNvCxnSpPr>
          <p:nvPr/>
        </p:nvCxnSpPr>
        <p:spPr>
          <a:xfrm flipV="1">
            <a:off x="1412912" y="3574922"/>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5C491264-02D0-4A62-5CCD-713D69DFE8C1}"/>
              </a:ext>
            </a:extLst>
          </p:cNvPr>
          <p:cNvCxnSpPr>
            <a:cxnSpLocks/>
          </p:cNvCxnSpPr>
          <p:nvPr/>
        </p:nvCxnSpPr>
        <p:spPr>
          <a:xfrm>
            <a:off x="7316118" y="5517307"/>
            <a:ext cx="374571" cy="3435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A4C6B52-9CCF-D64C-1A00-3F80B2FF826E}"/>
              </a:ext>
            </a:extLst>
          </p:cNvPr>
          <p:cNvSpPr txBox="1"/>
          <p:nvPr/>
        </p:nvSpPr>
        <p:spPr>
          <a:xfrm>
            <a:off x="377327" y="997154"/>
            <a:ext cx="9185313" cy="923330"/>
          </a:xfrm>
          <a:prstGeom prst="rect">
            <a:avLst/>
          </a:prstGeom>
          <a:noFill/>
        </p:spPr>
        <p:txBody>
          <a:bodyPr wrap="square">
            <a:spAutoFit/>
          </a:bodyPr>
          <a:lstStyle/>
          <a:p>
            <a:endParaRPr lang="es-ES" sz="1200" dirty="0"/>
          </a:p>
          <a:p>
            <a:r>
              <a:rPr lang="es-ES" sz="1400" dirty="0"/>
              <a:t>La casilla "</a:t>
            </a:r>
            <a:r>
              <a:rPr lang="es-ES" sz="1400" b="1" dirty="0"/>
              <a:t>Configurar para HTTPS</a:t>
            </a:r>
            <a:r>
              <a:rPr lang="es-ES" sz="1400" dirty="0"/>
              <a:t>" habilita la configuración HTTPS por defecto para el proyecto. Esto incluye la configuración de las cabeceras HTTPS, el cifrado HTTPS y el transporte HTTPS. Si no marcamos esta casilla, tendremos que configurar estas opciones manualmente si queremos utilizar HTTPS.</a:t>
            </a:r>
          </a:p>
        </p:txBody>
      </p:sp>
    </p:spTree>
    <p:extLst>
      <p:ext uri="{BB962C8B-B14F-4D97-AF65-F5344CB8AC3E}">
        <p14:creationId xmlns:p14="http://schemas.microsoft.com/office/powerpoint/2010/main" val="223292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9101081" cy="369332"/>
          </a:xfrm>
          <a:prstGeom prst="rect">
            <a:avLst/>
          </a:prstGeom>
          <a:noFill/>
        </p:spPr>
        <p:txBody>
          <a:bodyPr wrap="none" rtlCol="0">
            <a:spAutoFit/>
          </a:bodyPr>
          <a:lstStyle/>
          <a:p>
            <a:r>
              <a:rPr lang="es-ES" dirty="0"/>
              <a:t>4. Agregamos el paquete de </a:t>
            </a:r>
            <a:r>
              <a:rPr lang="es-ES" dirty="0" err="1"/>
              <a:t>NuGet</a:t>
            </a:r>
            <a:r>
              <a:rPr lang="es-ES" dirty="0"/>
              <a:t> correspondiente: “</a:t>
            </a:r>
            <a:r>
              <a:rPr lang="es-ES" b="1" dirty="0" err="1"/>
              <a:t>Microsoft.AspNetCore.SignalR.Common</a:t>
            </a:r>
            <a:r>
              <a:rPr lang="es-ES" dirty="0"/>
              <a:t>”</a:t>
            </a:r>
          </a:p>
        </p:txBody>
      </p:sp>
      <p:pic>
        <p:nvPicPr>
          <p:cNvPr id="6" name="Imagen 5" descr="Texto&#10;&#10;Descripción generada automáticamente">
            <a:extLst>
              <a:ext uri="{FF2B5EF4-FFF2-40B4-BE49-F238E27FC236}">
                <a16:creationId xmlns:a16="http://schemas.microsoft.com/office/drawing/2014/main" id="{30ED72F6-641B-49C5-C34F-FD556A58019B}"/>
              </a:ext>
            </a:extLst>
          </p:cNvPr>
          <p:cNvPicPr>
            <a:picLocks noChangeAspect="1"/>
          </p:cNvPicPr>
          <p:nvPr/>
        </p:nvPicPr>
        <p:blipFill rotWithShape="1">
          <a:blip r:embed="rId3"/>
          <a:srcRect b="34956"/>
          <a:stretch/>
        </p:blipFill>
        <p:spPr>
          <a:xfrm>
            <a:off x="446891" y="1247794"/>
            <a:ext cx="4328806" cy="1442013"/>
          </a:xfrm>
          <a:prstGeom prst="rect">
            <a:avLst/>
          </a:prstGeom>
        </p:spPr>
      </p:pic>
      <p:pic>
        <p:nvPicPr>
          <p:cNvPr id="8" name="Imagen 7" descr="Captura de pantalla de computadora&#10;&#10;Descripción generada automáticamente">
            <a:extLst>
              <a:ext uri="{FF2B5EF4-FFF2-40B4-BE49-F238E27FC236}">
                <a16:creationId xmlns:a16="http://schemas.microsoft.com/office/drawing/2014/main" id="{485D53BA-90A5-E9AE-EC12-9E59E71A0A0F}"/>
              </a:ext>
            </a:extLst>
          </p:cNvPr>
          <p:cNvPicPr>
            <a:picLocks noChangeAspect="1"/>
          </p:cNvPicPr>
          <p:nvPr/>
        </p:nvPicPr>
        <p:blipFill>
          <a:blip r:embed="rId4"/>
          <a:stretch>
            <a:fillRect/>
          </a:stretch>
        </p:blipFill>
        <p:spPr>
          <a:xfrm>
            <a:off x="446890" y="2809301"/>
            <a:ext cx="8376595" cy="3547051"/>
          </a:xfrm>
          <a:prstGeom prst="rect">
            <a:avLst/>
          </a:prstGeom>
        </p:spPr>
      </p:pic>
    </p:spTree>
    <p:extLst>
      <p:ext uri="{BB962C8B-B14F-4D97-AF65-F5344CB8AC3E}">
        <p14:creationId xmlns:p14="http://schemas.microsoft.com/office/powerpoint/2010/main" val="3143169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A79BD56-9CA3-8D84-1C92-7776DBFE97AB}"/>
              </a:ext>
            </a:extLst>
          </p:cNvPr>
          <p:cNvSpPr>
            <a:spLocks noGrp="1"/>
          </p:cNvSpPr>
          <p:nvPr>
            <p:ph type="sldNum" sz="quarter" idx="12"/>
          </p:nvPr>
        </p:nvSpPr>
        <p:spPr/>
        <p:txBody>
          <a:bodyPr/>
          <a:lstStyle/>
          <a:p>
            <a:fld id="{9A396ACE-1A63-459D-82B4-27C23849521D}" type="slidenum">
              <a:rPr lang="es-ES" smtClean="0"/>
              <a:t>58</a:t>
            </a:fld>
            <a:endParaRPr lang="es-ES"/>
          </a:p>
        </p:txBody>
      </p:sp>
      <p:sp>
        <p:nvSpPr>
          <p:cNvPr id="9" name="CuadroTexto 8">
            <a:extLst>
              <a:ext uri="{FF2B5EF4-FFF2-40B4-BE49-F238E27FC236}">
                <a16:creationId xmlns:a16="http://schemas.microsoft.com/office/drawing/2014/main" id="{D0E7F780-C080-19CC-E3EE-FB7488D3A907}"/>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Preparación del CORS</a:t>
            </a:r>
            <a:endParaRPr lang="es-ES" dirty="0"/>
          </a:p>
        </p:txBody>
      </p:sp>
      <p:pic>
        <p:nvPicPr>
          <p:cNvPr id="11" name="Imagen 10">
            <a:extLst>
              <a:ext uri="{FF2B5EF4-FFF2-40B4-BE49-F238E27FC236}">
                <a16:creationId xmlns:a16="http://schemas.microsoft.com/office/drawing/2014/main" id="{4D3368FB-D768-3B65-56F7-053FF3C98758}"/>
              </a:ext>
            </a:extLst>
          </p:cNvPr>
          <p:cNvPicPr>
            <a:picLocks noChangeAspect="1"/>
          </p:cNvPicPr>
          <p:nvPr/>
        </p:nvPicPr>
        <p:blipFill>
          <a:blip r:embed="rId3"/>
          <a:stretch>
            <a:fillRect/>
          </a:stretch>
        </p:blipFill>
        <p:spPr>
          <a:xfrm>
            <a:off x="1566862" y="1106470"/>
            <a:ext cx="6772275" cy="4829175"/>
          </a:xfrm>
          <a:prstGeom prst="rect">
            <a:avLst/>
          </a:prstGeom>
        </p:spPr>
      </p:pic>
    </p:spTree>
    <p:extLst>
      <p:ext uri="{BB962C8B-B14F-4D97-AF65-F5344CB8AC3E}">
        <p14:creationId xmlns:p14="http://schemas.microsoft.com/office/powerpoint/2010/main" val="2858496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7BD3D31-2324-FCE1-C9B0-F0C8C9FB2376}"/>
              </a:ext>
            </a:extLst>
          </p:cNvPr>
          <p:cNvSpPr>
            <a:spLocks noGrp="1"/>
          </p:cNvSpPr>
          <p:nvPr>
            <p:ph type="sldNum" sz="quarter" idx="12"/>
          </p:nvPr>
        </p:nvSpPr>
        <p:spPr/>
        <p:txBody>
          <a:bodyPr/>
          <a:lstStyle/>
          <a:p>
            <a:fld id="{9A396ACE-1A63-459D-82B4-27C23849521D}" type="slidenum">
              <a:rPr lang="es-ES" smtClean="0"/>
              <a:t>59</a:t>
            </a:fld>
            <a:endParaRPr lang="es-ES"/>
          </a:p>
        </p:txBody>
      </p:sp>
      <p:sp>
        <p:nvSpPr>
          <p:cNvPr id="5" name="CuadroTexto 4">
            <a:extLst>
              <a:ext uri="{FF2B5EF4-FFF2-40B4-BE49-F238E27FC236}">
                <a16:creationId xmlns:a16="http://schemas.microsoft.com/office/drawing/2014/main" id="{950A2F48-A3CF-54D0-DE99-94E13D55319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9F789CA9-9188-B932-89F9-E48F31E29583}"/>
              </a:ext>
            </a:extLst>
          </p:cNvPr>
          <p:cNvSpPr/>
          <p:nvPr/>
        </p:nvSpPr>
        <p:spPr>
          <a:xfrm>
            <a:off x="382773" y="108452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7" name="Elipse 6">
            <a:extLst>
              <a:ext uri="{FF2B5EF4-FFF2-40B4-BE49-F238E27FC236}">
                <a16:creationId xmlns:a16="http://schemas.microsoft.com/office/drawing/2014/main" id="{7C230C73-B182-E707-7E93-F786B080FB32}"/>
              </a:ext>
            </a:extLst>
          </p:cNvPr>
          <p:cNvSpPr/>
          <p:nvPr/>
        </p:nvSpPr>
        <p:spPr>
          <a:xfrm>
            <a:off x="382773" y="170824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Elipse 7">
            <a:extLst>
              <a:ext uri="{FF2B5EF4-FFF2-40B4-BE49-F238E27FC236}">
                <a16:creationId xmlns:a16="http://schemas.microsoft.com/office/drawing/2014/main" id="{AF789789-B66B-827B-22B7-523AC028157B}"/>
              </a:ext>
            </a:extLst>
          </p:cNvPr>
          <p:cNvSpPr/>
          <p:nvPr/>
        </p:nvSpPr>
        <p:spPr>
          <a:xfrm>
            <a:off x="382773" y="2392174"/>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9" name="Elipse 8">
            <a:extLst>
              <a:ext uri="{FF2B5EF4-FFF2-40B4-BE49-F238E27FC236}">
                <a16:creationId xmlns:a16="http://schemas.microsoft.com/office/drawing/2014/main" id="{DB4901FD-1B6B-92F4-70A9-94533A614AED}"/>
              </a:ext>
            </a:extLst>
          </p:cNvPr>
          <p:cNvSpPr/>
          <p:nvPr/>
        </p:nvSpPr>
        <p:spPr>
          <a:xfrm>
            <a:off x="393406" y="3076103"/>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0" name="Elipse 9">
            <a:extLst>
              <a:ext uri="{FF2B5EF4-FFF2-40B4-BE49-F238E27FC236}">
                <a16:creationId xmlns:a16="http://schemas.microsoft.com/office/drawing/2014/main" id="{483DAD46-48A0-3CD3-0C99-DC7212DF0E83}"/>
              </a:ext>
            </a:extLst>
          </p:cNvPr>
          <p:cNvSpPr/>
          <p:nvPr/>
        </p:nvSpPr>
        <p:spPr>
          <a:xfrm>
            <a:off x="393406" y="376003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11" name="CuadroTexto 10">
            <a:extLst>
              <a:ext uri="{FF2B5EF4-FFF2-40B4-BE49-F238E27FC236}">
                <a16:creationId xmlns:a16="http://schemas.microsoft.com/office/drawing/2014/main" id="{A5B44F02-1EFE-0EBF-0613-5798B716D638}"/>
              </a:ext>
            </a:extLst>
          </p:cNvPr>
          <p:cNvSpPr txBox="1"/>
          <p:nvPr/>
        </p:nvSpPr>
        <p:spPr>
          <a:xfrm>
            <a:off x="893136" y="1131513"/>
            <a:ext cx="5092994" cy="369332"/>
          </a:xfrm>
          <a:prstGeom prst="rect">
            <a:avLst/>
          </a:prstGeom>
          <a:noFill/>
        </p:spPr>
        <p:txBody>
          <a:bodyPr wrap="square" rtlCol="0">
            <a:spAutoFit/>
          </a:bodyPr>
          <a:lstStyle/>
          <a:p>
            <a:r>
              <a:rPr lang="es-ES" b="1" dirty="0"/>
              <a:t>BACK: </a:t>
            </a:r>
            <a:r>
              <a:rPr lang="es-ES" dirty="0"/>
              <a:t>Crear un Hub utilizando la librería de SignalR</a:t>
            </a:r>
          </a:p>
        </p:txBody>
      </p:sp>
      <p:sp>
        <p:nvSpPr>
          <p:cNvPr id="12" name="CuadroTexto 11">
            <a:extLst>
              <a:ext uri="{FF2B5EF4-FFF2-40B4-BE49-F238E27FC236}">
                <a16:creationId xmlns:a16="http://schemas.microsoft.com/office/drawing/2014/main" id="{166B17D6-4C71-8CB4-BDBF-6888ED8C3676}"/>
              </a:ext>
            </a:extLst>
          </p:cNvPr>
          <p:cNvSpPr txBox="1"/>
          <p:nvPr/>
        </p:nvSpPr>
        <p:spPr>
          <a:xfrm>
            <a:off x="893136" y="1750932"/>
            <a:ext cx="3434315" cy="369332"/>
          </a:xfrm>
          <a:prstGeom prst="rect">
            <a:avLst/>
          </a:prstGeom>
          <a:noFill/>
        </p:spPr>
        <p:txBody>
          <a:bodyPr wrap="square" rtlCol="0">
            <a:spAutoFit/>
          </a:bodyPr>
          <a:lstStyle/>
          <a:p>
            <a:r>
              <a:rPr lang="es-ES" b="1" dirty="0"/>
              <a:t>BACK: </a:t>
            </a:r>
            <a:r>
              <a:rPr lang="es-ES" dirty="0"/>
              <a:t>Añadir métodos al Hub</a:t>
            </a:r>
          </a:p>
        </p:txBody>
      </p:sp>
      <p:sp>
        <p:nvSpPr>
          <p:cNvPr id="13" name="CuadroTexto 12">
            <a:extLst>
              <a:ext uri="{FF2B5EF4-FFF2-40B4-BE49-F238E27FC236}">
                <a16:creationId xmlns:a16="http://schemas.microsoft.com/office/drawing/2014/main" id="{66E43267-6862-1CCF-996F-2AA0E465E738}"/>
              </a:ext>
            </a:extLst>
          </p:cNvPr>
          <p:cNvSpPr txBox="1"/>
          <p:nvPr/>
        </p:nvSpPr>
        <p:spPr>
          <a:xfrm>
            <a:off x="893136" y="2446051"/>
            <a:ext cx="3201967" cy="369332"/>
          </a:xfrm>
          <a:prstGeom prst="rect">
            <a:avLst/>
          </a:prstGeom>
          <a:noFill/>
        </p:spPr>
        <p:txBody>
          <a:bodyPr wrap="none" rtlCol="0">
            <a:spAutoFit/>
          </a:bodyPr>
          <a:lstStyle/>
          <a:p>
            <a:r>
              <a:rPr lang="es-ES" b="1" dirty="0"/>
              <a:t>FRONT: </a:t>
            </a:r>
            <a:r>
              <a:rPr lang="es-ES" dirty="0"/>
              <a:t>Añadir SignalR al Cliente</a:t>
            </a:r>
          </a:p>
        </p:txBody>
      </p:sp>
      <p:sp>
        <p:nvSpPr>
          <p:cNvPr id="14" name="CuadroTexto 13">
            <a:extLst>
              <a:ext uri="{FF2B5EF4-FFF2-40B4-BE49-F238E27FC236}">
                <a16:creationId xmlns:a16="http://schemas.microsoft.com/office/drawing/2014/main" id="{611FFD2D-70B4-E9F9-3180-47AEF5747E41}"/>
              </a:ext>
            </a:extLst>
          </p:cNvPr>
          <p:cNvSpPr txBox="1"/>
          <p:nvPr/>
        </p:nvSpPr>
        <p:spPr>
          <a:xfrm>
            <a:off x="893136" y="3144464"/>
            <a:ext cx="3990836" cy="369332"/>
          </a:xfrm>
          <a:prstGeom prst="rect">
            <a:avLst/>
          </a:prstGeom>
          <a:noFill/>
        </p:spPr>
        <p:txBody>
          <a:bodyPr wrap="none" rtlCol="0">
            <a:spAutoFit/>
          </a:bodyPr>
          <a:lstStyle/>
          <a:p>
            <a:r>
              <a:rPr lang="es-ES" b="1" dirty="0"/>
              <a:t>FRONT: </a:t>
            </a:r>
            <a:r>
              <a:rPr lang="es-ES" dirty="0"/>
              <a:t>Conectar SignalR al Hub del back</a:t>
            </a:r>
          </a:p>
        </p:txBody>
      </p:sp>
      <p:sp>
        <p:nvSpPr>
          <p:cNvPr id="15" name="Elipse 14">
            <a:extLst>
              <a:ext uri="{FF2B5EF4-FFF2-40B4-BE49-F238E27FC236}">
                <a16:creationId xmlns:a16="http://schemas.microsoft.com/office/drawing/2014/main" id="{8997E42A-7D6A-973D-55A5-A8385DACC615}"/>
              </a:ext>
            </a:extLst>
          </p:cNvPr>
          <p:cNvSpPr/>
          <p:nvPr/>
        </p:nvSpPr>
        <p:spPr>
          <a:xfrm>
            <a:off x="393406" y="44117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6" name="Elipse 15">
            <a:extLst>
              <a:ext uri="{FF2B5EF4-FFF2-40B4-BE49-F238E27FC236}">
                <a16:creationId xmlns:a16="http://schemas.microsoft.com/office/drawing/2014/main" id="{C51D3E06-14E0-07D0-C85B-D94660E6ABC8}"/>
              </a:ext>
            </a:extLst>
          </p:cNvPr>
          <p:cNvSpPr/>
          <p:nvPr/>
        </p:nvSpPr>
        <p:spPr>
          <a:xfrm>
            <a:off x="382773" y="506350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18" name="CuadroTexto 17">
            <a:extLst>
              <a:ext uri="{FF2B5EF4-FFF2-40B4-BE49-F238E27FC236}">
                <a16:creationId xmlns:a16="http://schemas.microsoft.com/office/drawing/2014/main" id="{1E243526-D429-BB40-B55E-A4961C13B5B7}"/>
              </a:ext>
            </a:extLst>
          </p:cNvPr>
          <p:cNvSpPr txBox="1"/>
          <p:nvPr/>
        </p:nvSpPr>
        <p:spPr>
          <a:xfrm>
            <a:off x="893136" y="3808207"/>
            <a:ext cx="4146697" cy="369332"/>
          </a:xfrm>
          <a:prstGeom prst="rect">
            <a:avLst/>
          </a:prstGeom>
          <a:noFill/>
        </p:spPr>
        <p:txBody>
          <a:bodyPr wrap="square" rtlCol="0">
            <a:spAutoFit/>
          </a:bodyPr>
          <a:lstStyle/>
          <a:p>
            <a:r>
              <a:rPr lang="es-ES" b="1" dirty="0"/>
              <a:t>FRONT: </a:t>
            </a:r>
            <a:r>
              <a:rPr lang="es-ES" dirty="0"/>
              <a:t>Llamar al método de SignalR </a:t>
            </a:r>
          </a:p>
        </p:txBody>
      </p:sp>
      <p:sp>
        <p:nvSpPr>
          <p:cNvPr id="19" name="CuadroTexto 18">
            <a:extLst>
              <a:ext uri="{FF2B5EF4-FFF2-40B4-BE49-F238E27FC236}">
                <a16:creationId xmlns:a16="http://schemas.microsoft.com/office/drawing/2014/main" id="{A3D55F6D-0792-F86E-33FC-FEFAD2DA203D}"/>
              </a:ext>
            </a:extLst>
          </p:cNvPr>
          <p:cNvSpPr txBox="1"/>
          <p:nvPr/>
        </p:nvSpPr>
        <p:spPr>
          <a:xfrm>
            <a:off x="893136" y="4466337"/>
            <a:ext cx="7060018" cy="369332"/>
          </a:xfrm>
          <a:prstGeom prst="rect">
            <a:avLst/>
          </a:prstGeom>
          <a:noFill/>
        </p:spPr>
        <p:txBody>
          <a:bodyPr wrap="square" rtlCol="0">
            <a:spAutoFit/>
          </a:bodyPr>
          <a:lstStyle/>
          <a:p>
            <a:r>
              <a:rPr lang="es-ES" b="1" dirty="0"/>
              <a:t>BACK: </a:t>
            </a:r>
            <a:r>
              <a:rPr lang="es-ES" dirty="0"/>
              <a:t>SignalR Hub invoca el método y se notifica al resto de clientes</a:t>
            </a:r>
          </a:p>
        </p:txBody>
      </p:sp>
      <p:sp>
        <p:nvSpPr>
          <p:cNvPr id="20" name="CuadroTexto 19">
            <a:extLst>
              <a:ext uri="{FF2B5EF4-FFF2-40B4-BE49-F238E27FC236}">
                <a16:creationId xmlns:a16="http://schemas.microsoft.com/office/drawing/2014/main" id="{B9FBFCEF-B0F9-3A44-E116-24FBE85A810F}"/>
              </a:ext>
            </a:extLst>
          </p:cNvPr>
          <p:cNvSpPr txBox="1"/>
          <p:nvPr/>
        </p:nvSpPr>
        <p:spPr>
          <a:xfrm>
            <a:off x="893136" y="5118072"/>
            <a:ext cx="6001386" cy="369332"/>
          </a:xfrm>
          <a:prstGeom prst="rect">
            <a:avLst/>
          </a:prstGeom>
          <a:noFill/>
        </p:spPr>
        <p:txBody>
          <a:bodyPr wrap="none" rtlCol="0">
            <a:spAutoFit/>
          </a:bodyPr>
          <a:lstStyle/>
          <a:p>
            <a:r>
              <a:rPr lang="es-ES" b="1" dirty="0"/>
              <a:t>FRONT: </a:t>
            </a:r>
            <a:r>
              <a:rPr lang="es-ES" dirty="0"/>
              <a:t>El front recibe las actualizaciones del SignalR del back </a:t>
            </a:r>
          </a:p>
        </p:txBody>
      </p:sp>
    </p:spTree>
    <p:extLst>
      <p:ext uri="{BB962C8B-B14F-4D97-AF65-F5344CB8AC3E}">
        <p14:creationId xmlns:p14="http://schemas.microsoft.com/office/powerpoint/2010/main" val="402769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584775"/>
          </a:xfrm>
          <a:prstGeom prst="rect">
            <a:avLst/>
          </a:prstGeom>
          <a:noFill/>
        </p:spPr>
        <p:txBody>
          <a:bodyPr wrap="square">
            <a:spAutoFit/>
          </a:bodyPr>
          <a:lstStyle/>
          <a:p>
            <a:pPr algn="ctr"/>
            <a:r>
              <a:rPr lang="es-ES" sz="1600" b="1" u="sng" dirty="0" err="1">
                <a:effectLst/>
              </a:rPr>
              <a:t>Signal</a:t>
            </a:r>
            <a:r>
              <a:rPr lang="es-ES" sz="1600" b="1" u="sng" dirty="0">
                <a:effectLst/>
              </a:rPr>
              <a:t> R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21038C-742F-6371-4D15-78EBEE0EE3B6}"/>
              </a:ext>
            </a:extLst>
          </p:cNvPr>
          <p:cNvSpPr>
            <a:spLocks noGrp="1"/>
          </p:cNvSpPr>
          <p:nvPr>
            <p:ph type="sldNum" sz="quarter" idx="12"/>
          </p:nvPr>
        </p:nvSpPr>
        <p:spPr/>
        <p:txBody>
          <a:bodyPr/>
          <a:lstStyle/>
          <a:p>
            <a:fld id="{9A396ACE-1A63-459D-82B4-27C23849521D}" type="slidenum">
              <a:rPr lang="es-ES" smtClean="0"/>
              <a:t>60</a:t>
            </a:fld>
            <a:endParaRPr lang="es-ES"/>
          </a:p>
        </p:txBody>
      </p:sp>
      <p:sp>
        <p:nvSpPr>
          <p:cNvPr id="5" name="CuadroTexto 4">
            <a:extLst>
              <a:ext uri="{FF2B5EF4-FFF2-40B4-BE49-F238E27FC236}">
                <a16:creationId xmlns:a16="http://schemas.microsoft.com/office/drawing/2014/main" id="{0478D177-32C1-A235-9AD7-ED69B30995B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04B21F47-828E-3E2E-0EF4-0750FDA7FA08}"/>
              </a:ext>
            </a:extLst>
          </p:cNvPr>
          <p:cNvSpPr txBox="1"/>
          <p:nvPr/>
        </p:nvSpPr>
        <p:spPr>
          <a:xfrm>
            <a:off x="1020667" y="721298"/>
            <a:ext cx="7219950" cy="646331"/>
          </a:xfrm>
          <a:prstGeom prst="rect">
            <a:avLst/>
          </a:prstGeom>
          <a:noFill/>
        </p:spPr>
        <p:txBody>
          <a:bodyPr wrap="square" rtlCol="0">
            <a:spAutoFit/>
          </a:bodyPr>
          <a:lstStyle/>
          <a:p>
            <a:pPr algn="ctr"/>
            <a:r>
              <a:rPr lang="es-ES" dirty="0"/>
              <a:t>Vamos a preparar el siguiente ejemplo para entender el Flow típico de SignalR.</a:t>
            </a:r>
          </a:p>
        </p:txBody>
      </p:sp>
      <p:pic>
        <p:nvPicPr>
          <p:cNvPr id="8" name="Imagen 7" descr="Interfaz de usuario gráfica, Texto, Correo electrónico, Sitio web&#10;&#10;Descripción generada automáticamente">
            <a:extLst>
              <a:ext uri="{FF2B5EF4-FFF2-40B4-BE49-F238E27FC236}">
                <a16:creationId xmlns:a16="http://schemas.microsoft.com/office/drawing/2014/main" id="{C5BD58CD-4E91-C828-3EB1-3C1886C5A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2" y="1367629"/>
            <a:ext cx="6498000" cy="4834924"/>
          </a:xfrm>
          <a:prstGeom prst="rect">
            <a:avLst/>
          </a:prstGeom>
        </p:spPr>
      </p:pic>
    </p:spTree>
    <p:extLst>
      <p:ext uri="{BB962C8B-B14F-4D97-AF65-F5344CB8AC3E}">
        <p14:creationId xmlns:p14="http://schemas.microsoft.com/office/powerpoint/2010/main" val="3591170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B40363-5FA1-77BD-4F27-7B96A504AFDB}"/>
              </a:ext>
            </a:extLst>
          </p:cNvPr>
          <p:cNvSpPr>
            <a:spLocks noGrp="1"/>
          </p:cNvSpPr>
          <p:nvPr>
            <p:ph type="sldNum" sz="quarter" idx="12"/>
          </p:nvPr>
        </p:nvSpPr>
        <p:spPr/>
        <p:txBody>
          <a:bodyPr/>
          <a:lstStyle/>
          <a:p>
            <a:fld id="{9A396ACE-1A63-459D-82B4-27C23849521D}" type="slidenum">
              <a:rPr lang="es-ES" smtClean="0"/>
              <a:t>61</a:t>
            </a:fld>
            <a:endParaRPr lang="es-ES"/>
          </a:p>
        </p:txBody>
      </p:sp>
      <p:sp>
        <p:nvSpPr>
          <p:cNvPr id="34" name="CuadroTexto 33">
            <a:extLst>
              <a:ext uri="{FF2B5EF4-FFF2-40B4-BE49-F238E27FC236}">
                <a16:creationId xmlns:a16="http://schemas.microsoft.com/office/drawing/2014/main" id="{750AA081-3F32-BF5B-F85F-0349D8D57A1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5" name="Elipse 34">
            <a:extLst>
              <a:ext uri="{FF2B5EF4-FFF2-40B4-BE49-F238E27FC236}">
                <a16:creationId xmlns:a16="http://schemas.microsoft.com/office/drawing/2014/main" id="{BC63D277-75B0-A566-81DD-69AF61963160}"/>
              </a:ext>
            </a:extLst>
          </p:cNvPr>
          <p:cNvSpPr/>
          <p:nvPr/>
        </p:nvSpPr>
        <p:spPr>
          <a:xfrm>
            <a:off x="393406" y="8740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36" name="CuadroTexto 35">
            <a:extLst>
              <a:ext uri="{FF2B5EF4-FFF2-40B4-BE49-F238E27FC236}">
                <a16:creationId xmlns:a16="http://schemas.microsoft.com/office/drawing/2014/main" id="{5B6DF30A-9BDC-9FA5-F2C5-515500A9ACF9}"/>
              </a:ext>
            </a:extLst>
          </p:cNvPr>
          <p:cNvSpPr txBox="1"/>
          <p:nvPr/>
        </p:nvSpPr>
        <p:spPr>
          <a:xfrm>
            <a:off x="893136" y="928637"/>
            <a:ext cx="5092994" cy="369332"/>
          </a:xfrm>
          <a:prstGeom prst="rect">
            <a:avLst/>
          </a:prstGeom>
          <a:noFill/>
        </p:spPr>
        <p:txBody>
          <a:bodyPr wrap="square" rtlCol="0">
            <a:spAutoFit/>
          </a:bodyPr>
          <a:lstStyle/>
          <a:p>
            <a:r>
              <a:rPr lang="es-ES" b="1" dirty="0"/>
              <a:t>BACK: Crear un Hub utilizando la librería de SignalR</a:t>
            </a:r>
          </a:p>
        </p:txBody>
      </p:sp>
      <p:sp>
        <p:nvSpPr>
          <p:cNvPr id="37" name="CuadroTexto 36">
            <a:extLst>
              <a:ext uri="{FF2B5EF4-FFF2-40B4-BE49-F238E27FC236}">
                <a16:creationId xmlns:a16="http://schemas.microsoft.com/office/drawing/2014/main" id="{FE16EE52-F721-0EB9-F640-591748FB828C}"/>
              </a:ext>
            </a:extLst>
          </p:cNvPr>
          <p:cNvSpPr txBox="1"/>
          <p:nvPr/>
        </p:nvSpPr>
        <p:spPr>
          <a:xfrm>
            <a:off x="893136" y="1403462"/>
            <a:ext cx="8686800" cy="646331"/>
          </a:xfrm>
          <a:prstGeom prst="rect">
            <a:avLst/>
          </a:prstGeom>
          <a:noFill/>
        </p:spPr>
        <p:txBody>
          <a:bodyPr wrap="square" rtlCol="0">
            <a:spAutoFit/>
          </a:bodyPr>
          <a:lstStyle/>
          <a:p>
            <a:r>
              <a:rPr lang="es-ES" dirty="0"/>
              <a:t>1: Creamos la capeta </a:t>
            </a:r>
            <a:r>
              <a:rPr lang="es-ES" b="1" dirty="0">
                <a:solidFill>
                  <a:schemeClr val="accent2"/>
                </a:solidFill>
              </a:rPr>
              <a:t>Hub</a:t>
            </a:r>
            <a:r>
              <a:rPr lang="es-ES" dirty="0"/>
              <a:t> en nuestro proyecto e insertamos dentro todos los Hubs que queremos que tenga nuestra aplicación</a:t>
            </a:r>
          </a:p>
        </p:txBody>
      </p:sp>
      <p:pic>
        <p:nvPicPr>
          <p:cNvPr id="39" name="Imagen 38">
            <a:extLst>
              <a:ext uri="{FF2B5EF4-FFF2-40B4-BE49-F238E27FC236}">
                <a16:creationId xmlns:a16="http://schemas.microsoft.com/office/drawing/2014/main" id="{23100BD1-F5C2-7535-A6FF-024B7BB840A9}"/>
              </a:ext>
            </a:extLst>
          </p:cNvPr>
          <p:cNvPicPr>
            <a:picLocks noChangeAspect="1"/>
          </p:cNvPicPr>
          <p:nvPr/>
        </p:nvPicPr>
        <p:blipFill>
          <a:blip r:embed="rId3"/>
          <a:stretch>
            <a:fillRect/>
          </a:stretch>
        </p:blipFill>
        <p:spPr>
          <a:xfrm>
            <a:off x="1050264" y="2440670"/>
            <a:ext cx="1752600" cy="609600"/>
          </a:xfrm>
          <a:prstGeom prst="rect">
            <a:avLst/>
          </a:prstGeom>
        </p:spPr>
      </p:pic>
      <p:pic>
        <p:nvPicPr>
          <p:cNvPr id="44" name="Imagen 43">
            <a:extLst>
              <a:ext uri="{FF2B5EF4-FFF2-40B4-BE49-F238E27FC236}">
                <a16:creationId xmlns:a16="http://schemas.microsoft.com/office/drawing/2014/main" id="{B9ED9FD8-85F5-A1EC-B5CC-115E593FC9BC}"/>
              </a:ext>
            </a:extLst>
          </p:cNvPr>
          <p:cNvPicPr>
            <a:picLocks noChangeAspect="1"/>
          </p:cNvPicPr>
          <p:nvPr/>
        </p:nvPicPr>
        <p:blipFill rotWithShape="1">
          <a:blip r:embed="rId4"/>
          <a:srcRect b="11130"/>
          <a:stretch/>
        </p:blipFill>
        <p:spPr>
          <a:xfrm>
            <a:off x="3852088" y="2083726"/>
            <a:ext cx="3009900" cy="1278198"/>
          </a:xfrm>
          <a:prstGeom prst="rect">
            <a:avLst/>
          </a:prstGeom>
        </p:spPr>
      </p:pic>
      <p:cxnSp>
        <p:nvCxnSpPr>
          <p:cNvPr id="41" name="Conector recto de flecha 40">
            <a:extLst>
              <a:ext uri="{FF2B5EF4-FFF2-40B4-BE49-F238E27FC236}">
                <a16:creationId xmlns:a16="http://schemas.microsoft.com/office/drawing/2014/main" id="{54E7D54A-51F6-6726-3C52-A7A688389CF2}"/>
              </a:ext>
            </a:extLst>
          </p:cNvPr>
          <p:cNvCxnSpPr>
            <a:cxnSpLocks/>
          </p:cNvCxnSpPr>
          <p:nvPr/>
        </p:nvCxnSpPr>
        <p:spPr>
          <a:xfrm flipV="1">
            <a:off x="2722869" y="2693832"/>
            <a:ext cx="1084521" cy="279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388B9E5B-D645-9C92-DE45-46FD676E2663}"/>
              </a:ext>
            </a:extLst>
          </p:cNvPr>
          <p:cNvSpPr txBox="1"/>
          <p:nvPr/>
        </p:nvSpPr>
        <p:spPr>
          <a:xfrm>
            <a:off x="893135" y="3412221"/>
            <a:ext cx="8686800" cy="923330"/>
          </a:xfrm>
          <a:prstGeom prst="rect">
            <a:avLst/>
          </a:prstGeom>
          <a:noFill/>
        </p:spPr>
        <p:txBody>
          <a:bodyPr wrap="square" rtlCol="0">
            <a:spAutoFit/>
          </a:bodyPr>
          <a:lstStyle/>
          <a:p>
            <a:endParaRPr lang="es-ES" dirty="0"/>
          </a:p>
          <a:p>
            <a:r>
              <a:rPr lang="es-ES" dirty="0"/>
              <a:t>2: Desde la clase </a:t>
            </a:r>
            <a:r>
              <a:rPr lang="es-ES" b="1" dirty="0"/>
              <a:t>Program.cs </a:t>
            </a:r>
            <a:r>
              <a:rPr lang="es-ES" dirty="0"/>
              <a:t>le indicaremos que “</a:t>
            </a:r>
            <a:r>
              <a:rPr lang="es-ES" dirty="0" err="1"/>
              <a:t>path</a:t>
            </a:r>
            <a:r>
              <a:rPr lang="es-ES" dirty="0"/>
              <a:t>” necesitamos para acceder a un Hub concreto:</a:t>
            </a:r>
          </a:p>
        </p:txBody>
      </p:sp>
      <p:pic>
        <p:nvPicPr>
          <p:cNvPr id="53" name="Imagen 52">
            <a:extLst>
              <a:ext uri="{FF2B5EF4-FFF2-40B4-BE49-F238E27FC236}">
                <a16:creationId xmlns:a16="http://schemas.microsoft.com/office/drawing/2014/main" id="{E36109F1-BE78-AC9A-0F5E-9345FD8A9611}"/>
              </a:ext>
            </a:extLst>
          </p:cNvPr>
          <p:cNvPicPr>
            <a:picLocks noChangeAspect="1"/>
          </p:cNvPicPr>
          <p:nvPr/>
        </p:nvPicPr>
        <p:blipFill>
          <a:blip r:embed="rId5"/>
          <a:stretch>
            <a:fillRect/>
          </a:stretch>
        </p:blipFill>
        <p:spPr>
          <a:xfrm>
            <a:off x="1050264" y="4405967"/>
            <a:ext cx="4429732" cy="524081"/>
          </a:xfrm>
          <a:prstGeom prst="rect">
            <a:avLst/>
          </a:prstGeom>
        </p:spPr>
      </p:pic>
    </p:spTree>
    <p:extLst>
      <p:ext uri="{BB962C8B-B14F-4D97-AF65-F5344CB8AC3E}">
        <p14:creationId xmlns:p14="http://schemas.microsoft.com/office/powerpoint/2010/main" val="1999370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CF22DD2-39CE-F62A-3BAD-F5DF84324C7B}"/>
              </a:ext>
            </a:extLst>
          </p:cNvPr>
          <p:cNvSpPr>
            <a:spLocks noGrp="1"/>
          </p:cNvSpPr>
          <p:nvPr>
            <p:ph type="sldNum" sz="quarter" idx="12"/>
          </p:nvPr>
        </p:nvSpPr>
        <p:spPr/>
        <p:txBody>
          <a:bodyPr/>
          <a:lstStyle/>
          <a:p>
            <a:fld id="{9A396ACE-1A63-459D-82B4-27C23849521D}" type="slidenum">
              <a:rPr lang="es-ES" smtClean="0"/>
              <a:t>62</a:t>
            </a:fld>
            <a:endParaRPr lang="es-ES"/>
          </a:p>
        </p:txBody>
      </p:sp>
      <p:pic>
        <p:nvPicPr>
          <p:cNvPr id="6" name="Imagen 5">
            <a:extLst>
              <a:ext uri="{FF2B5EF4-FFF2-40B4-BE49-F238E27FC236}">
                <a16:creationId xmlns:a16="http://schemas.microsoft.com/office/drawing/2014/main" id="{3E015599-9036-8E95-3028-44A076781AD2}"/>
              </a:ext>
            </a:extLst>
          </p:cNvPr>
          <p:cNvPicPr>
            <a:picLocks noChangeAspect="1"/>
          </p:cNvPicPr>
          <p:nvPr/>
        </p:nvPicPr>
        <p:blipFill>
          <a:blip r:embed="rId2"/>
          <a:stretch>
            <a:fillRect/>
          </a:stretch>
        </p:blipFill>
        <p:spPr>
          <a:xfrm>
            <a:off x="805970" y="1678187"/>
            <a:ext cx="6486525" cy="2867025"/>
          </a:xfrm>
          <a:prstGeom prst="rect">
            <a:avLst/>
          </a:prstGeom>
        </p:spPr>
      </p:pic>
      <p:sp>
        <p:nvSpPr>
          <p:cNvPr id="7" name="Elipse 6">
            <a:extLst>
              <a:ext uri="{FF2B5EF4-FFF2-40B4-BE49-F238E27FC236}">
                <a16:creationId xmlns:a16="http://schemas.microsoft.com/office/drawing/2014/main" id="{F211C07A-2852-12A6-3227-BCFFEF731A57}"/>
              </a:ext>
            </a:extLst>
          </p:cNvPr>
          <p:cNvSpPr/>
          <p:nvPr/>
        </p:nvSpPr>
        <p:spPr>
          <a:xfrm>
            <a:off x="188556" y="989746"/>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CuadroTexto 7">
            <a:extLst>
              <a:ext uri="{FF2B5EF4-FFF2-40B4-BE49-F238E27FC236}">
                <a16:creationId xmlns:a16="http://schemas.microsoft.com/office/drawing/2014/main" id="{1B531B4B-8610-AC58-3702-1E6ECD430A21}"/>
              </a:ext>
            </a:extLst>
          </p:cNvPr>
          <p:cNvSpPr txBox="1"/>
          <p:nvPr/>
        </p:nvSpPr>
        <p:spPr>
          <a:xfrm>
            <a:off x="698919" y="1032433"/>
            <a:ext cx="3434315" cy="369332"/>
          </a:xfrm>
          <a:prstGeom prst="rect">
            <a:avLst/>
          </a:prstGeom>
          <a:noFill/>
        </p:spPr>
        <p:txBody>
          <a:bodyPr wrap="square" rtlCol="0">
            <a:spAutoFit/>
          </a:bodyPr>
          <a:lstStyle/>
          <a:p>
            <a:r>
              <a:rPr lang="es-ES" b="1" dirty="0"/>
              <a:t>BACK: Añadir métodos al Hub</a:t>
            </a:r>
          </a:p>
        </p:txBody>
      </p:sp>
      <p:sp>
        <p:nvSpPr>
          <p:cNvPr id="9" name="CuadroTexto 8">
            <a:extLst>
              <a:ext uri="{FF2B5EF4-FFF2-40B4-BE49-F238E27FC236}">
                <a16:creationId xmlns:a16="http://schemas.microsoft.com/office/drawing/2014/main" id="{4909BDDB-F0CE-DD53-ADA8-70006AC92A74}"/>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Abrir corchete 9">
            <a:extLst>
              <a:ext uri="{FF2B5EF4-FFF2-40B4-BE49-F238E27FC236}">
                <a16:creationId xmlns:a16="http://schemas.microsoft.com/office/drawing/2014/main" id="{D3D71125-42AA-2C1A-23F9-1B8F35A24312}"/>
              </a:ext>
            </a:extLst>
          </p:cNvPr>
          <p:cNvSpPr/>
          <p:nvPr/>
        </p:nvSpPr>
        <p:spPr>
          <a:xfrm>
            <a:off x="1679944" y="3111699"/>
            <a:ext cx="329609" cy="1130692"/>
          </a:xfrm>
          <a:prstGeom prst="leftBracke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11" name="Elipse 10">
            <a:extLst>
              <a:ext uri="{FF2B5EF4-FFF2-40B4-BE49-F238E27FC236}">
                <a16:creationId xmlns:a16="http://schemas.microsoft.com/office/drawing/2014/main" id="{22353D65-D4E4-DDE8-0E72-D8D58D9D58C8}"/>
              </a:ext>
            </a:extLst>
          </p:cNvPr>
          <p:cNvSpPr/>
          <p:nvPr/>
        </p:nvSpPr>
        <p:spPr>
          <a:xfrm>
            <a:off x="951614" y="5250598"/>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2" name="CuadroTexto 11">
            <a:extLst>
              <a:ext uri="{FF2B5EF4-FFF2-40B4-BE49-F238E27FC236}">
                <a16:creationId xmlns:a16="http://schemas.microsoft.com/office/drawing/2014/main" id="{BB356F0E-32E1-AB9F-D780-E301893CF304}"/>
              </a:ext>
            </a:extLst>
          </p:cNvPr>
          <p:cNvSpPr txBox="1"/>
          <p:nvPr/>
        </p:nvSpPr>
        <p:spPr>
          <a:xfrm>
            <a:off x="1440711" y="5326477"/>
            <a:ext cx="7060018" cy="369332"/>
          </a:xfrm>
          <a:prstGeom prst="rect">
            <a:avLst/>
          </a:prstGeom>
          <a:noFill/>
        </p:spPr>
        <p:txBody>
          <a:bodyPr wrap="square" rtlCol="0">
            <a:spAutoFit/>
          </a:bodyPr>
          <a:lstStyle/>
          <a:p>
            <a:r>
              <a:rPr lang="es-ES" b="1" dirty="0"/>
              <a:t>BACK: SignalR Hub invoca el método y se notifica al resto de clientes</a:t>
            </a:r>
          </a:p>
        </p:txBody>
      </p:sp>
      <p:cxnSp>
        <p:nvCxnSpPr>
          <p:cNvPr id="14" name="Conector recto de flecha 13">
            <a:extLst>
              <a:ext uri="{FF2B5EF4-FFF2-40B4-BE49-F238E27FC236}">
                <a16:creationId xmlns:a16="http://schemas.microsoft.com/office/drawing/2014/main" id="{88B8CAB8-9D57-E88C-FA08-9D4E6D039293}"/>
              </a:ext>
            </a:extLst>
          </p:cNvPr>
          <p:cNvCxnSpPr>
            <a:cxnSpLocks/>
          </p:cNvCxnSpPr>
          <p:nvPr/>
        </p:nvCxnSpPr>
        <p:spPr>
          <a:xfrm flipH="1">
            <a:off x="1201479" y="3678865"/>
            <a:ext cx="478465" cy="1500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CuadroTexto 15">
            <a:extLst>
              <a:ext uri="{FF2B5EF4-FFF2-40B4-BE49-F238E27FC236}">
                <a16:creationId xmlns:a16="http://schemas.microsoft.com/office/drawing/2014/main" id="{1D665E79-96DA-ABE8-D695-6EBA52EF0DAA}"/>
              </a:ext>
            </a:extLst>
          </p:cNvPr>
          <p:cNvSpPr txBox="1"/>
          <p:nvPr/>
        </p:nvSpPr>
        <p:spPr>
          <a:xfrm>
            <a:off x="1440711" y="4649608"/>
            <a:ext cx="8059480" cy="584775"/>
          </a:xfrm>
          <a:prstGeom prst="rect">
            <a:avLst/>
          </a:prstGeom>
          <a:noFill/>
        </p:spPr>
        <p:txBody>
          <a:bodyPr wrap="square" rtlCol="0">
            <a:spAutoFit/>
          </a:bodyPr>
          <a:lstStyle/>
          <a:p>
            <a:r>
              <a:rPr lang="es-ES" sz="1600" dirty="0">
                <a:solidFill>
                  <a:schemeClr val="accent2"/>
                </a:solidFill>
              </a:rPr>
              <a:t>Cuando se ejecute este método se cumplirá el paso 6  pero... Aún nos queda descubrir desde dónde se llamará a este método</a:t>
            </a:r>
          </a:p>
        </p:txBody>
      </p:sp>
      <p:sp>
        <p:nvSpPr>
          <p:cNvPr id="2" name="Elipse 1">
            <a:extLst>
              <a:ext uri="{FF2B5EF4-FFF2-40B4-BE49-F238E27FC236}">
                <a16:creationId xmlns:a16="http://schemas.microsoft.com/office/drawing/2014/main" id="{E26C566B-5671-7CE6-5E3A-FEA04755BE6A}"/>
              </a:ext>
            </a:extLst>
          </p:cNvPr>
          <p:cNvSpPr/>
          <p:nvPr/>
        </p:nvSpPr>
        <p:spPr>
          <a:xfrm>
            <a:off x="5036820" y="411480"/>
            <a:ext cx="2179320" cy="16764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95108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F762659-B082-EE36-FA16-81CD0863988D}"/>
              </a:ext>
            </a:extLst>
          </p:cNvPr>
          <p:cNvSpPr>
            <a:spLocks noGrp="1"/>
          </p:cNvSpPr>
          <p:nvPr>
            <p:ph type="sldNum" sz="quarter" idx="12"/>
          </p:nvPr>
        </p:nvSpPr>
        <p:spPr/>
        <p:txBody>
          <a:bodyPr/>
          <a:lstStyle/>
          <a:p>
            <a:fld id="{9A396ACE-1A63-459D-82B4-27C23849521D}" type="slidenum">
              <a:rPr lang="es-ES" smtClean="0"/>
              <a:t>63</a:t>
            </a:fld>
            <a:endParaRPr lang="es-ES"/>
          </a:p>
        </p:txBody>
      </p:sp>
      <p:sp>
        <p:nvSpPr>
          <p:cNvPr id="6" name="CuadroTexto 5">
            <a:extLst>
              <a:ext uri="{FF2B5EF4-FFF2-40B4-BE49-F238E27FC236}">
                <a16:creationId xmlns:a16="http://schemas.microsoft.com/office/drawing/2014/main" id="{60B242EB-95C7-9EB1-2231-BC3E5963652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Elipse 6">
            <a:extLst>
              <a:ext uri="{FF2B5EF4-FFF2-40B4-BE49-F238E27FC236}">
                <a16:creationId xmlns:a16="http://schemas.microsoft.com/office/drawing/2014/main" id="{CFF9F732-28ED-AB7A-289E-C3C40FC0AC53}"/>
              </a:ext>
            </a:extLst>
          </p:cNvPr>
          <p:cNvSpPr/>
          <p:nvPr/>
        </p:nvSpPr>
        <p:spPr>
          <a:xfrm>
            <a:off x="188556" y="88235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8" name="CuadroTexto 7">
            <a:extLst>
              <a:ext uri="{FF2B5EF4-FFF2-40B4-BE49-F238E27FC236}">
                <a16:creationId xmlns:a16="http://schemas.microsoft.com/office/drawing/2014/main" id="{F74554B2-58A6-520A-0D0B-CDDE61DEC7FF}"/>
              </a:ext>
            </a:extLst>
          </p:cNvPr>
          <p:cNvSpPr txBox="1"/>
          <p:nvPr/>
        </p:nvSpPr>
        <p:spPr>
          <a:xfrm>
            <a:off x="698919" y="936228"/>
            <a:ext cx="3274423" cy="369332"/>
          </a:xfrm>
          <a:prstGeom prst="rect">
            <a:avLst/>
          </a:prstGeom>
          <a:noFill/>
        </p:spPr>
        <p:txBody>
          <a:bodyPr wrap="none" rtlCol="0">
            <a:spAutoFit/>
          </a:bodyPr>
          <a:lstStyle/>
          <a:p>
            <a:r>
              <a:rPr lang="es-ES" b="1" dirty="0"/>
              <a:t>FRONT: Añadir SignalR al Cliente</a:t>
            </a:r>
          </a:p>
        </p:txBody>
      </p:sp>
      <p:sp>
        <p:nvSpPr>
          <p:cNvPr id="9" name="CuadroTexto 8">
            <a:extLst>
              <a:ext uri="{FF2B5EF4-FFF2-40B4-BE49-F238E27FC236}">
                <a16:creationId xmlns:a16="http://schemas.microsoft.com/office/drawing/2014/main" id="{58D1FB80-07F0-7BDA-1F16-97F6E2233E4A}"/>
              </a:ext>
            </a:extLst>
          </p:cNvPr>
          <p:cNvSpPr txBox="1"/>
          <p:nvPr/>
        </p:nvSpPr>
        <p:spPr>
          <a:xfrm>
            <a:off x="698919" y="1293149"/>
            <a:ext cx="6974958" cy="369332"/>
          </a:xfrm>
          <a:prstGeom prst="rect">
            <a:avLst/>
          </a:prstGeom>
          <a:noFill/>
        </p:spPr>
        <p:txBody>
          <a:bodyPr wrap="square" rtlCol="0">
            <a:spAutoFit/>
          </a:bodyPr>
          <a:lstStyle/>
          <a:p>
            <a:r>
              <a:rPr lang="es-ES" dirty="0"/>
              <a:t>1: Instalar la librería correspondiente: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p:txBody>
      </p:sp>
      <p:sp>
        <p:nvSpPr>
          <p:cNvPr id="10" name="Elipse 9">
            <a:extLst>
              <a:ext uri="{FF2B5EF4-FFF2-40B4-BE49-F238E27FC236}">
                <a16:creationId xmlns:a16="http://schemas.microsoft.com/office/drawing/2014/main" id="{84F8E02C-A275-8F2B-3872-92A68A514ACC}"/>
              </a:ext>
            </a:extLst>
          </p:cNvPr>
          <p:cNvSpPr/>
          <p:nvPr/>
        </p:nvSpPr>
        <p:spPr>
          <a:xfrm>
            <a:off x="188556" y="195104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1" name="CuadroTexto 10">
            <a:extLst>
              <a:ext uri="{FF2B5EF4-FFF2-40B4-BE49-F238E27FC236}">
                <a16:creationId xmlns:a16="http://schemas.microsoft.com/office/drawing/2014/main" id="{E7EC0DC9-4CBD-708A-D9B7-20D77D22F67D}"/>
              </a:ext>
            </a:extLst>
          </p:cNvPr>
          <p:cNvSpPr txBox="1"/>
          <p:nvPr/>
        </p:nvSpPr>
        <p:spPr>
          <a:xfrm>
            <a:off x="688286" y="2019402"/>
            <a:ext cx="4064190" cy="369332"/>
          </a:xfrm>
          <a:prstGeom prst="rect">
            <a:avLst/>
          </a:prstGeom>
          <a:noFill/>
        </p:spPr>
        <p:txBody>
          <a:bodyPr wrap="none" rtlCol="0">
            <a:spAutoFit/>
          </a:bodyPr>
          <a:lstStyle/>
          <a:p>
            <a:r>
              <a:rPr lang="es-ES" b="1" dirty="0"/>
              <a:t>FRONT: Conectar SignalR al Hub del back</a:t>
            </a:r>
          </a:p>
        </p:txBody>
      </p:sp>
      <p:sp>
        <p:nvSpPr>
          <p:cNvPr id="12" name="CuadroTexto 11">
            <a:extLst>
              <a:ext uri="{FF2B5EF4-FFF2-40B4-BE49-F238E27FC236}">
                <a16:creationId xmlns:a16="http://schemas.microsoft.com/office/drawing/2014/main" id="{60229880-501F-AB77-0898-47D6E69328E0}"/>
              </a:ext>
            </a:extLst>
          </p:cNvPr>
          <p:cNvSpPr txBox="1"/>
          <p:nvPr/>
        </p:nvSpPr>
        <p:spPr>
          <a:xfrm>
            <a:off x="637240" y="2388734"/>
            <a:ext cx="8580474" cy="646331"/>
          </a:xfrm>
          <a:prstGeom prst="rect">
            <a:avLst/>
          </a:prstGeom>
          <a:noFill/>
        </p:spPr>
        <p:txBody>
          <a:bodyPr wrap="square" rtlCol="0">
            <a:spAutoFit/>
          </a:bodyPr>
          <a:lstStyle/>
          <a:p>
            <a:r>
              <a:rPr lang="es-ES" dirty="0"/>
              <a:t>1: Maquetamos de forma muy sencilla la web y dejamos preparados los métodos a implementar</a:t>
            </a:r>
          </a:p>
        </p:txBody>
      </p:sp>
      <p:pic>
        <p:nvPicPr>
          <p:cNvPr id="14" name="Imagen 13">
            <a:extLst>
              <a:ext uri="{FF2B5EF4-FFF2-40B4-BE49-F238E27FC236}">
                <a16:creationId xmlns:a16="http://schemas.microsoft.com/office/drawing/2014/main" id="{B2F09933-E646-E921-1025-C24DF8B23CA4}"/>
              </a:ext>
            </a:extLst>
          </p:cNvPr>
          <p:cNvPicPr>
            <a:picLocks noChangeAspect="1"/>
          </p:cNvPicPr>
          <p:nvPr/>
        </p:nvPicPr>
        <p:blipFill>
          <a:blip r:embed="rId2"/>
          <a:stretch>
            <a:fillRect/>
          </a:stretch>
        </p:blipFill>
        <p:spPr>
          <a:xfrm>
            <a:off x="787971" y="3404397"/>
            <a:ext cx="6370741" cy="1809113"/>
          </a:xfrm>
          <a:prstGeom prst="rect">
            <a:avLst/>
          </a:prstGeom>
        </p:spPr>
      </p:pic>
      <p:sp>
        <p:nvSpPr>
          <p:cNvPr id="15" name="CuadroTexto 14">
            <a:extLst>
              <a:ext uri="{FF2B5EF4-FFF2-40B4-BE49-F238E27FC236}">
                <a16:creationId xmlns:a16="http://schemas.microsoft.com/office/drawing/2014/main" id="{B73438D9-0FA5-7771-2E93-443F5C5CBBC3}"/>
              </a:ext>
            </a:extLst>
          </p:cNvPr>
          <p:cNvSpPr txBox="1"/>
          <p:nvPr/>
        </p:nvSpPr>
        <p:spPr>
          <a:xfrm>
            <a:off x="688286" y="3035065"/>
            <a:ext cx="817853" cy="369332"/>
          </a:xfrm>
          <a:prstGeom prst="rect">
            <a:avLst/>
          </a:prstGeom>
          <a:noFill/>
        </p:spPr>
        <p:txBody>
          <a:bodyPr wrap="none" rtlCol="0">
            <a:spAutoFit/>
          </a:bodyPr>
          <a:lstStyle/>
          <a:p>
            <a:r>
              <a:rPr lang="es-ES" dirty="0" err="1">
                <a:latin typeface="Consolas" panose="020B0609020204030204" pitchFamily="49" charset="0"/>
              </a:rPr>
              <a:t>Html</a:t>
            </a:r>
            <a:r>
              <a:rPr lang="es-ES" dirty="0">
                <a:latin typeface="Consolas" panose="020B0609020204030204" pitchFamily="49" charset="0"/>
              </a:rPr>
              <a:t>:</a:t>
            </a:r>
          </a:p>
        </p:txBody>
      </p:sp>
      <p:sp>
        <p:nvSpPr>
          <p:cNvPr id="2" name="Elipse 1">
            <a:extLst>
              <a:ext uri="{FF2B5EF4-FFF2-40B4-BE49-F238E27FC236}">
                <a16:creationId xmlns:a16="http://schemas.microsoft.com/office/drawing/2014/main" id="{7966B767-C04B-328C-C56B-C3FD300F7CA1}"/>
              </a:ext>
            </a:extLst>
          </p:cNvPr>
          <p:cNvSpPr/>
          <p:nvPr/>
        </p:nvSpPr>
        <p:spPr>
          <a:xfrm>
            <a:off x="7428203" y="3297133"/>
            <a:ext cx="1562100" cy="1137123"/>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49109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5F83D5-60B2-8EA9-A34B-B6CCC5F09FB6}"/>
              </a:ext>
            </a:extLst>
          </p:cNvPr>
          <p:cNvSpPr>
            <a:spLocks noGrp="1"/>
          </p:cNvSpPr>
          <p:nvPr>
            <p:ph type="sldNum" sz="quarter" idx="12"/>
          </p:nvPr>
        </p:nvSpPr>
        <p:spPr/>
        <p:txBody>
          <a:bodyPr/>
          <a:lstStyle/>
          <a:p>
            <a:fld id="{9A396ACE-1A63-459D-82B4-27C23849521D}" type="slidenum">
              <a:rPr lang="es-ES" smtClean="0"/>
              <a:t>64</a:t>
            </a:fld>
            <a:endParaRPr lang="es-ES"/>
          </a:p>
        </p:txBody>
      </p:sp>
      <p:sp>
        <p:nvSpPr>
          <p:cNvPr id="5" name="CuadroTexto 4">
            <a:extLst>
              <a:ext uri="{FF2B5EF4-FFF2-40B4-BE49-F238E27FC236}">
                <a16:creationId xmlns:a16="http://schemas.microsoft.com/office/drawing/2014/main" id="{BE77884E-DCBD-F21F-2AE5-B460A4D02DF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E3E7A85-E555-9219-1D28-F3030FD21773}"/>
              </a:ext>
            </a:extLst>
          </p:cNvPr>
          <p:cNvSpPr txBox="1"/>
          <p:nvPr/>
        </p:nvSpPr>
        <p:spPr>
          <a:xfrm>
            <a:off x="362503" y="1019010"/>
            <a:ext cx="2934586" cy="369332"/>
          </a:xfrm>
          <a:prstGeom prst="rect">
            <a:avLst/>
          </a:prstGeom>
          <a:noFill/>
        </p:spPr>
        <p:txBody>
          <a:bodyPr wrap="square" rtlCol="0">
            <a:spAutoFit/>
          </a:bodyPr>
          <a:lstStyle/>
          <a:p>
            <a:r>
              <a:rPr lang="es-ES" dirty="0" err="1">
                <a:latin typeface="Consolas" panose="020B0609020204030204" pitchFamily="49" charset="0"/>
              </a:rPr>
              <a:t>Javascript</a:t>
            </a:r>
            <a:endParaRPr lang="es-ES" dirty="0">
              <a:latin typeface="Consolas" panose="020B0609020204030204" pitchFamily="49" charset="0"/>
            </a:endParaRPr>
          </a:p>
        </p:txBody>
      </p:sp>
      <p:pic>
        <p:nvPicPr>
          <p:cNvPr id="8" name="Imagen 7">
            <a:extLst>
              <a:ext uri="{FF2B5EF4-FFF2-40B4-BE49-F238E27FC236}">
                <a16:creationId xmlns:a16="http://schemas.microsoft.com/office/drawing/2014/main" id="{30A8C918-43E4-3345-2BE9-A0D8418B0A61}"/>
              </a:ext>
            </a:extLst>
          </p:cNvPr>
          <p:cNvPicPr>
            <a:picLocks noChangeAspect="1"/>
          </p:cNvPicPr>
          <p:nvPr/>
        </p:nvPicPr>
        <p:blipFill>
          <a:blip r:embed="rId2"/>
          <a:stretch>
            <a:fillRect/>
          </a:stretch>
        </p:blipFill>
        <p:spPr>
          <a:xfrm>
            <a:off x="453682" y="1388342"/>
            <a:ext cx="8965739" cy="4093324"/>
          </a:xfrm>
          <a:prstGeom prst="rect">
            <a:avLst/>
          </a:prstGeom>
        </p:spPr>
      </p:pic>
    </p:spTree>
    <p:extLst>
      <p:ext uri="{BB962C8B-B14F-4D97-AF65-F5344CB8AC3E}">
        <p14:creationId xmlns:p14="http://schemas.microsoft.com/office/powerpoint/2010/main" val="3962673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1A359001-721E-59D8-84AA-10669E51035C}"/>
              </a:ext>
            </a:extLst>
          </p:cNvPr>
          <p:cNvSpPr/>
          <p:nvPr/>
        </p:nvSpPr>
        <p:spPr>
          <a:xfrm>
            <a:off x="5858928" y="2171067"/>
            <a:ext cx="3710763" cy="802758"/>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73F0A591-66DE-439E-3EEB-4BCE97C66787}"/>
              </a:ext>
            </a:extLst>
          </p:cNvPr>
          <p:cNvSpPr>
            <a:spLocks noGrp="1"/>
          </p:cNvSpPr>
          <p:nvPr>
            <p:ph type="sldNum" sz="quarter" idx="12"/>
          </p:nvPr>
        </p:nvSpPr>
        <p:spPr/>
        <p:txBody>
          <a:bodyPr/>
          <a:lstStyle/>
          <a:p>
            <a:fld id="{9A396ACE-1A63-459D-82B4-27C23849521D}" type="slidenum">
              <a:rPr lang="es-ES" smtClean="0"/>
              <a:t>65</a:t>
            </a:fld>
            <a:endParaRPr lang="es-ES"/>
          </a:p>
        </p:txBody>
      </p:sp>
      <p:sp>
        <p:nvSpPr>
          <p:cNvPr id="5" name="CuadroTexto 4">
            <a:extLst>
              <a:ext uri="{FF2B5EF4-FFF2-40B4-BE49-F238E27FC236}">
                <a16:creationId xmlns:a16="http://schemas.microsoft.com/office/drawing/2014/main" id="{AF3FADD2-04DB-27CD-689C-7DEC4269D6A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AF4D971-1770-0ECB-A351-4CB0A398ECA7}"/>
              </a:ext>
            </a:extLst>
          </p:cNvPr>
          <p:cNvSpPr txBox="1"/>
          <p:nvPr/>
        </p:nvSpPr>
        <p:spPr>
          <a:xfrm>
            <a:off x="297712" y="818707"/>
            <a:ext cx="7921982" cy="369332"/>
          </a:xfrm>
          <a:prstGeom prst="rect">
            <a:avLst/>
          </a:prstGeom>
          <a:noFill/>
        </p:spPr>
        <p:txBody>
          <a:bodyPr wrap="square" rtlCol="0">
            <a:spAutoFit/>
          </a:bodyPr>
          <a:lstStyle/>
          <a:p>
            <a:r>
              <a:rPr lang="es-ES" dirty="0"/>
              <a:t>2: Nos vamos a centrar en la parte de crear la conexión del front al Hub del back:</a:t>
            </a:r>
          </a:p>
        </p:txBody>
      </p:sp>
      <p:pic>
        <p:nvPicPr>
          <p:cNvPr id="8" name="Imagen 7">
            <a:extLst>
              <a:ext uri="{FF2B5EF4-FFF2-40B4-BE49-F238E27FC236}">
                <a16:creationId xmlns:a16="http://schemas.microsoft.com/office/drawing/2014/main" id="{9E2E8704-4E29-6C83-51EC-A629170C6680}"/>
              </a:ext>
            </a:extLst>
          </p:cNvPr>
          <p:cNvPicPr>
            <a:picLocks noChangeAspect="1"/>
          </p:cNvPicPr>
          <p:nvPr/>
        </p:nvPicPr>
        <p:blipFill rotWithShape="1">
          <a:blip r:embed="rId2"/>
          <a:srcRect t="6015"/>
          <a:stretch/>
        </p:blipFill>
        <p:spPr>
          <a:xfrm>
            <a:off x="402043" y="1285448"/>
            <a:ext cx="5254478" cy="1029823"/>
          </a:xfrm>
          <a:prstGeom prst="rect">
            <a:avLst/>
          </a:prstGeom>
        </p:spPr>
      </p:pic>
      <p:pic>
        <p:nvPicPr>
          <p:cNvPr id="10" name="Imagen 9">
            <a:extLst>
              <a:ext uri="{FF2B5EF4-FFF2-40B4-BE49-F238E27FC236}">
                <a16:creationId xmlns:a16="http://schemas.microsoft.com/office/drawing/2014/main" id="{15C5A148-94D3-C300-6C2F-DCDEC8FFA8AD}"/>
              </a:ext>
            </a:extLst>
          </p:cNvPr>
          <p:cNvPicPr>
            <a:picLocks noChangeAspect="1"/>
          </p:cNvPicPr>
          <p:nvPr/>
        </p:nvPicPr>
        <p:blipFill>
          <a:blip r:embed="rId3"/>
          <a:stretch>
            <a:fillRect/>
          </a:stretch>
        </p:blipFill>
        <p:spPr>
          <a:xfrm>
            <a:off x="6033147" y="2315271"/>
            <a:ext cx="3390900" cy="514350"/>
          </a:xfrm>
          <a:prstGeom prst="rect">
            <a:avLst/>
          </a:prstGeom>
        </p:spPr>
      </p:pic>
      <p:sp>
        <p:nvSpPr>
          <p:cNvPr id="16" name="CuadroTexto 15">
            <a:extLst>
              <a:ext uri="{FF2B5EF4-FFF2-40B4-BE49-F238E27FC236}">
                <a16:creationId xmlns:a16="http://schemas.microsoft.com/office/drawing/2014/main" id="{461EDBFA-8489-6EBB-5647-39F1583F2F6C}"/>
              </a:ext>
            </a:extLst>
          </p:cNvPr>
          <p:cNvSpPr txBox="1"/>
          <p:nvPr/>
        </p:nvSpPr>
        <p:spPr>
          <a:xfrm>
            <a:off x="6414258" y="1647847"/>
            <a:ext cx="2948541" cy="523220"/>
          </a:xfrm>
          <a:prstGeom prst="rect">
            <a:avLst/>
          </a:prstGeom>
          <a:noFill/>
        </p:spPr>
        <p:txBody>
          <a:bodyPr wrap="square" rtlCol="0">
            <a:spAutoFit/>
          </a:bodyPr>
          <a:lstStyle/>
          <a:p>
            <a:pPr algn="ctr"/>
            <a:r>
              <a:rPr lang="es-ES" sz="1400" b="1" dirty="0">
                <a:solidFill>
                  <a:srgbClr val="C00000"/>
                </a:solidFill>
              </a:rPr>
              <a:t>¡Recuerda el endpoint dado de alta en el back en la clase Program.cs! </a:t>
            </a:r>
          </a:p>
        </p:txBody>
      </p:sp>
      <p:sp>
        <p:nvSpPr>
          <p:cNvPr id="17" name="CuadroTexto 16">
            <a:extLst>
              <a:ext uri="{FF2B5EF4-FFF2-40B4-BE49-F238E27FC236}">
                <a16:creationId xmlns:a16="http://schemas.microsoft.com/office/drawing/2014/main" id="{704B88C0-1FE3-8906-F4B6-9104F7D1D981}"/>
              </a:ext>
            </a:extLst>
          </p:cNvPr>
          <p:cNvSpPr txBox="1"/>
          <p:nvPr/>
        </p:nvSpPr>
        <p:spPr>
          <a:xfrm>
            <a:off x="402043" y="3399878"/>
            <a:ext cx="9017518" cy="369332"/>
          </a:xfrm>
          <a:prstGeom prst="rect">
            <a:avLst/>
          </a:prstGeom>
          <a:noFill/>
        </p:spPr>
        <p:txBody>
          <a:bodyPr wrap="square" rtlCol="0">
            <a:spAutoFit/>
          </a:bodyPr>
          <a:lstStyle/>
          <a:p>
            <a:r>
              <a:rPr lang="es-ES" dirty="0"/>
              <a:t>3: A continuación, vamos a “subscribirnos” a aquellos eventos que se emiten desde el Hub:</a:t>
            </a:r>
          </a:p>
        </p:txBody>
      </p:sp>
      <p:pic>
        <p:nvPicPr>
          <p:cNvPr id="19" name="Imagen 18">
            <a:extLst>
              <a:ext uri="{FF2B5EF4-FFF2-40B4-BE49-F238E27FC236}">
                <a16:creationId xmlns:a16="http://schemas.microsoft.com/office/drawing/2014/main" id="{118DDA27-A2A2-C764-4488-9A65A1E1673E}"/>
              </a:ext>
            </a:extLst>
          </p:cNvPr>
          <p:cNvPicPr>
            <a:picLocks noChangeAspect="1"/>
          </p:cNvPicPr>
          <p:nvPr/>
        </p:nvPicPr>
        <p:blipFill>
          <a:blip r:embed="rId4"/>
          <a:stretch>
            <a:fillRect/>
          </a:stretch>
        </p:blipFill>
        <p:spPr>
          <a:xfrm>
            <a:off x="402043" y="3866029"/>
            <a:ext cx="6696075" cy="952500"/>
          </a:xfrm>
          <a:prstGeom prst="rect">
            <a:avLst/>
          </a:prstGeom>
        </p:spPr>
      </p:pic>
      <p:cxnSp>
        <p:nvCxnSpPr>
          <p:cNvPr id="12" name="Conector recto de flecha 11">
            <a:extLst>
              <a:ext uri="{FF2B5EF4-FFF2-40B4-BE49-F238E27FC236}">
                <a16:creationId xmlns:a16="http://schemas.microsoft.com/office/drawing/2014/main" id="{BB112832-20AA-1108-7B30-0608DD747B50}"/>
              </a:ext>
            </a:extLst>
          </p:cNvPr>
          <p:cNvCxnSpPr>
            <a:cxnSpLocks/>
          </p:cNvCxnSpPr>
          <p:nvPr/>
        </p:nvCxnSpPr>
        <p:spPr>
          <a:xfrm>
            <a:off x="4259611" y="1989767"/>
            <a:ext cx="1773536" cy="55516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608CE244-F064-C94D-8A7C-0984C673EC40}"/>
              </a:ext>
            </a:extLst>
          </p:cNvPr>
          <p:cNvCxnSpPr/>
          <p:nvPr/>
        </p:nvCxnSpPr>
        <p:spPr>
          <a:xfrm>
            <a:off x="1509823" y="4242391"/>
            <a:ext cx="12865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EA9D8B6-4B3B-8BE6-D060-3544CC441675}"/>
              </a:ext>
            </a:extLst>
          </p:cNvPr>
          <p:cNvSpPr/>
          <p:nvPr/>
        </p:nvSpPr>
        <p:spPr>
          <a:xfrm>
            <a:off x="3487479" y="4853817"/>
            <a:ext cx="5875320" cy="1259903"/>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4A64D348-8BB2-99B6-A23E-F9344BD51254}"/>
              </a:ext>
            </a:extLst>
          </p:cNvPr>
          <p:cNvPicPr>
            <a:picLocks noChangeAspect="1"/>
          </p:cNvPicPr>
          <p:nvPr/>
        </p:nvPicPr>
        <p:blipFill>
          <a:blip r:embed="rId5"/>
          <a:stretch>
            <a:fillRect/>
          </a:stretch>
        </p:blipFill>
        <p:spPr>
          <a:xfrm>
            <a:off x="3605213" y="4968402"/>
            <a:ext cx="5619750" cy="1047750"/>
          </a:xfrm>
          <a:prstGeom prst="rect">
            <a:avLst/>
          </a:prstGeom>
        </p:spPr>
      </p:pic>
      <p:cxnSp>
        <p:nvCxnSpPr>
          <p:cNvPr id="23" name="Conector recto de flecha 22">
            <a:extLst>
              <a:ext uri="{FF2B5EF4-FFF2-40B4-BE49-F238E27FC236}">
                <a16:creationId xmlns:a16="http://schemas.microsoft.com/office/drawing/2014/main" id="{E273544B-F4FD-03B0-383B-8DF9E86B20BE}"/>
              </a:ext>
            </a:extLst>
          </p:cNvPr>
          <p:cNvCxnSpPr>
            <a:cxnSpLocks/>
          </p:cNvCxnSpPr>
          <p:nvPr/>
        </p:nvCxnSpPr>
        <p:spPr>
          <a:xfrm>
            <a:off x="2485167" y="4242391"/>
            <a:ext cx="3458433" cy="142476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CuadroTexto 30">
            <a:extLst>
              <a:ext uri="{FF2B5EF4-FFF2-40B4-BE49-F238E27FC236}">
                <a16:creationId xmlns:a16="http://schemas.microsoft.com/office/drawing/2014/main" id="{2BD8617A-4F32-FE58-1193-F1F0CA1B4C2D}"/>
              </a:ext>
            </a:extLst>
          </p:cNvPr>
          <p:cNvSpPr txBox="1"/>
          <p:nvPr/>
        </p:nvSpPr>
        <p:spPr>
          <a:xfrm>
            <a:off x="7098118" y="4108422"/>
            <a:ext cx="2697851" cy="738664"/>
          </a:xfrm>
          <a:prstGeom prst="rect">
            <a:avLst/>
          </a:prstGeom>
          <a:noFill/>
        </p:spPr>
        <p:txBody>
          <a:bodyPr wrap="square" rtlCol="0">
            <a:spAutoFit/>
          </a:bodyPr>
          <a:lstStyle/>
          <a:p>
            <a:pPr algn="ctr"/>
            <a:r>
              <a:rPr lang="es-ES" sz="1400" b="1" dirty="0">
                <a:solidFill>
                  <a:srgbClr val="C00000"/>
                </a:solidFill>
              </a:rPr>
              <a:t>¡Recuerda que debes suscribirte al mismo evento que emite el back!</a:t>
            </a:r>
          </a:p>
        </p:txBody>
      </p:sp>
    </p:spTree>
    <p:extLst>
      <p:ext uri="{BB962C8B-B14F-4D97-AF65-F5344CB8AC3E}">
        <p14:creationId xmlns:p14="http://schemas.microsoft.com/office/powerpoint/2010/main" val="351568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6EE003-9BED-EB4D-41BE-15D965B4BD4F}"/>
              </a:ext>
            </a:extLst>
          </p:cNvPr>
          <p:cNvSpPr>
            <a:spLocks noGrp="1"/>
          </p:cNvSpPr>
          <p:nvPr>
            <p:ph type="sldNum" sz="quarter" idx="12"/>
          </p:nvPr>
        </p:nvSpPr>
        <p:spPr/>
        <p:txBody>
          <a:bodyPr/>
          <a:lstStyle/>
          <a:p>
            <a:fld id="{9A396ACE-1A63-459D-82B4-27C23849521D}" type="slidenum">
              <a:rPr lang="es-ES" smtClean="0"/>
              <a:t>66</a:t>
            </a:fld>
            <a:endParaRPr lang="es-ES"/>
          </a:p>
        </p:txBody>
      </p:sp>
      <p:sp>
        <p:nvSpPr>
          <p:cNvPr id="5" name="CuadroTexto 4">
            <a:extLst>
              <a:ext uri="{FF2B5EF4-FFF2-40B4-BE49-F238E27FC236}">
                <a16:creationId xmlns:a16="http://schemas.microsoft.com/office/drawing/2014/main" id="{822AD222-3F2D-A76E-F3F8-91B836D5909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5FDCB42A-7BB1-ABD1-F5F7-0F6171A325BA}"/>
              </a:ext>
            </a:extLst>
          </p:cNvPr>
          <p:cNvSpPr txBox="1"/>
          <p:nvPr/>
        </p:nvSpPr>
        <p:spPr>
          <a:xfrm>
            <a:off x="207445" y="869329"/>
            <a:ext cx="9017518" cy="646331"/>
          </a:xfrm>
          <a:prstGeom prst="rect">
            <a:avLst/>
          </a:prstGeom>
          <a:noFill/>
        </p:spPr>
        <p:txBody>
          <a:bodyPr wrap="square" rtlCol="0">
            <a:spAutoFit/>
          </a:bodyPr>
          <a:lstStyle/>
          <a:p>
            <a:r>
              <a:rPr lang="es-ES" dirty="0"/>
              <a:t>4: A continuación, vamos a crear el método que provoque la llamada a un método específico del Hub.</a:t>
            </a:r>
          </a:p>
        </p:txBody>
      </p:sp>
      <p:pic>
        <p:nvPicPr>
          <p:cNvPr id="8" name="Imagen 7">
            <a:extLst>
              <a:ext uri="{FF2B5EF4-FFF2-40B4-BE49-F238E27FC236}">
                <a16:creationId xmlns:a16="http://schemas.microsoft.com/office/drawing/2014/main" id="{0A792E26-3E54-150D-4674-DAA77FD5A69F}"/>
              </a:ext>
            </a:extLst>
          </p:cNvPr>
          <p:cNvPicPr>
            <a:picLocks noChangeAspect="1"/>
          </p:cNvPicPr>
          <p:nvPr/>
        </p:nvPicPr>
        <p:blipFill>
          <a:blip r:embed="rId2"/>
          <a:stretch>
            <a:fillRect/>
          </a:stretch>
        </p:blipFill>
        <p:spPr>
          <a:xfrm>
            <a:off x="317537" y="1515660"/>
            <a:ext cx="5096553" cy="887298"/>
          </a:xfrm>
          <a:prstGeom prst="rect">
            <a:avLst/>
          </a:prstGeom>
        </p:spPr>
      </p:pic>
      <p:sp>
        <p:nvSpPr>
          <p:cNvPr id="9" name="Rectángulo 8">
            <a:extLst>
              <a:ext uri="{FF2B5EF4-FFF2-40B4-BE49-F238E27FC236}">
                <a16:creationId xmlns:a16="http://schemas.microsoft.com/office/drawing/2014/main" id="{D00160C2-E86E-E4AF-3BB7-2678168BAFB6}"/>
              </a:ext>
            </a:extLst>
          </p:cNvPr>
          <p:cNvSpPr/>
          <p:nvPr/>
        </p:nvSpPr>
        <p:spPr>
          <a:xfrm>
            <a:off x="3381153" y="2193376"/>
            <a:ext cx="6045442" cy="1315601"/>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6C8AADF-7625-CD5C-091E-741A84370BE3}"/>
              </a:ext>
            </a:extLst>
          </p:cNvPr>
          <p:cNvSpPr txBox="1"/>
          <p:nvPr/>
        </p:nvSpPr>
        <p:spPr>
          <a:xfrm>
            <a:off x="5562615" y="1454712"/>
            <a:ext cx="2697851" cy="738664"/>
          </a:xfrm>
          <a:prstGeom prst="rect">
            <a:avLst/>
          </a:prstGeom>
          <a:noFill/>
        </p:spPr>
        <p:txBody>
          <a:bodyPr wrap="square" rtlCol="0">
            <a:spAutoFit/>
          </a:bodyPr>
          <a:lstStyle/>
          <a:p>
            <a:pPr algn="ctr"/>
            <a:r>
              <a:rPr lang="es-ES" sz="1400" b="1" dirty="0">
                <a:solidFill>
                  <a:srgbClr val="C00000"/>
                </a:solidFill>
              </a:rPr>
              <a:t>¡Recuerda que debes llamar a la invocación igual que al método del back!</a:t>
            </a:r>
          </a:p>
        </p:txBody>
      </p:sp>
      <p:pic>
        <p:nvPicPr>
          <p:cNvPr id="13" name="Imagen 12">
            <a:extLst>
              <a:ext uri="{FF2B5EF4-FFF2-40B4-BE49-F238E27FC236}">
                <a16:creationId xmlns:a16="http://schemas.microsoft.com/office/drawing/2014/main" id="{8462E726-2C2C-E960-C1FD-39E48D26E582}"/>
              </a:ext>
            </a:extLst>
          </p:cNvPr>
          <p:cNvPicPr>
            <a:picLocks noChangeAspect="1"/>
          </p:cNvPicPr>
          <p:nvPr/>
        </p:nvPicPr>
        <p:blipFill>
          <a:blip r:embed="rId3"/>
          <a:stretch>
            <a:fillRect/>
          </a:stretch>
        </p:blipFill>
        <p:spPr>
          <a:xfrm>
            <a:off x="3536849" y="2289201"/>
            <a:ext cx="5734050" cy="1123950"/>
          </a:xfrm>
          <a:prstGeom prst="rect">
            <a:avLst/>
          </a:prstGeom>
        </p:spPr>
      </p:pic>
      <p:cxnSp>
        <p:nvCxnSpPr>
          <p:cNvPr id="10" name="Conector recto de flecha 9">
            <a:extLst>
              <a:ext uri="{FF2B5EF4-FFF2-40B4-BE49-F238E27FC236}">
                <a16:creationId xmlns:a16="http://schemas.microsoft.com/office/drawing/2014/main" id="{CBA3FDD4-A167-E5BF-6396-D274BCB940BC}"/>
              </a:ext>
            </a:extLst>
          </p:cNvPr>
          <p:cNvCxnSpPr>
            <a:cxnSpLocks/>
          </p:cNvCxnSpPr>
          <p:nvPr/>
        </p:nvCxnSpPr>
        <p:spPr>
          <a:xfrm>
            <a:off x="2667269" y="2172625"/>
            <a:ext cx="2415094" cy="42171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7" name="Imagen 16">
            <a:extLst>
              <a:ext uri="{FF2B5EF4-FFF2-40B4-BE49-F238E27FC236}">
                <a16:creationId xmlns:a16="http://schemas.microsoft.com/office/drawing/2014/main" id="{1F9EBBD6-9839-F9D5-49F2-918D4CB2F627}"/>
              </a:ext>
            </a:extLst>
          </p:cNvPr>
          <p:cNvPicPr>
            <a:picLocks noChangeAspect="1"/>
          </p:cNvPicPr>
          <p:nvPr/>
        </p:nvPicPr>
        <p:blipFill>
          <a:blip r:embed="rId4"/>
          <a:stretch>
            <a:fillRect/>
          </a:stretch>
        </p:blipFill>
        <p:spPr>
          <a:xfrm>
            <a:off x="396726" y="4340509"/>
            <a:ext cx="4062023" cy="1401072"/>
          </a:xfrm>
          <a:prstGeom prst="rect">
            <a:avLst/>
          </a:prstGeom>
        </p:spPr>
      </p:pic>
      <p:sp>
        <p:nvSpPr>
          <p:cNvPr id="18" name="CuadroTexto 17">
            <a:extLst>
              <a:ext uri="{FF2B5EF4-FFF2-40B4-BE49-F238E27FC236}">
                <a16:creationId xmlns:a16="http://schemas.microsoft.com/office/drawing/2014/main" id="{794C42FB-570E-60D7-25A4-503E26E3822B}"/>
              </a:ext>
            </a:extLst>
          </p:cNvPr>
          <p:cNvSpPr txBox="1"/>
          <p:nvPr/>
        </p:nvSpPr>
        <p:spPr>
          <a:xfrm>
            <a:off x="207446" y="3944679"/>
            <a:ext cx="5355170" cy="369332"/>
          </a:xfrm>
          <a:prstGeom prst="rect">
            <a:avLst/>
          </a:prstGeom>
          <a:noFill/>
        </p:spPr>
        <p:txBody>
          <a:bodyPr wrap="square" rtlCol="0">
            <a:spAutoFit/>
          </a:bodyPr>
          <a:lstStyle/>
          <a:p>
            <a:r>
              <a:rPr lang="es-ES" dirty="0"/>
              <a:t>5: Finalmente ya solo nos queda arrancar la ejecución:</a:t>
            </a:r>
          </a:p>
        </p:txBody>
      </p:sp>
      <p:sp>
        <p:nvSpPr>
          <p:cNvPr id="19" name="Rectángulo 18">
            <a:extLst>
              <a:ext uri="{FF2B5EF4-FFF2-40B4-BE49-F238E27FC236}">
                <a16:creationId xmlns:a16="http://schemas.microsoft.com/office/drawing/2014/main" id="{75A7BCEB-8B08-B6B2-5672-5B5D7AB6C108}"/>
              </a:ext>
            </a:extLst>
          </p:cNvPr>
          <p:cNvSpPr/>
          <p:nvPr/>
        </p:nvSpPr>
        <p:spPr>
          <a:xfrm>
            <a:off x="1488558" y="1951362"/>
            <a:ext cx="414670" cy="2212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 name="Conector recto de flecha 20">
            <a:extLst>
              <a:ext uri="{FF2B5EF4-FFF2-40B4-BE49-F238E27FC236}">
                <a16:creationId xmlns:a16="http://schemas.microsoft.com/office/drawing/2014/main" id="{201C801F-D988-5BCD-77B4-BB1735996077}"/>
              </a:ext>
            </a:extLst>
          </p:cNvPr>
          <p:cNvCxnSpPr>
            <a:cxnSpLocks/>
          </p:cNvCxnSpPr>
          <p:nvPr/>
        </p:nvCxnSpPr>
        <p:spPr>
          <a:xfrm flipH="1">
            <a:off x="1035203" y="2142981"/>
            <a:ext cx="569141" cy="72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4424FD2-A451-121E-5F6E-320310AE6297}"/>
              </a:ext>
            </a:extLst>
          </p:cNvPr>
          <p:cNvSpPr txBox="1"/>
          <p:nvPr/>
        </p:nvSpPr>
        <p:spPr>
          <a:xfrm>
            <a:off x="139632" y="2950739"/>
            <a:ext cx="2697851" cy="738664"/>
          </a:xfrm>
          <a:prstGeom prst="rect">
            <a:avLst/>
          </a:prstGeom>
          <a:noFill/>
        </p:spPr>
        <p:txBody>
          <a:bodyPr wrap="square" rtlCol="0">
            <a:spAutoFit/>
          </a:bodyPr>
          <a:lstStyle/>
          <a:p>
            <a:pPr algn="ctr"/>
            <a:r>
              <a:rPr lang="es-ES" sz="1400" b="1" dirty="0">
                <a:solidFill>
                  <a:srgbClr val="C00000"/>
                </a:solidFill>
              </a:rPr>
              <a:t>¿Por qué </a:t>
            </a:r>
            <a:r>
              <a:rPr lang="es-ES" sz="1400" b="1" dirty="0" err="1">
                <a:solidFill>
                  <a:srgbClr val="C00000"/>
                </a:solidFill>
              </a:rPr>
              <a:t>send</a:t>
            </a:r>
            <a:r>
              <a:rPr lang="es-ES" sz="1400" b="1" dirty="0">
                <a:solidFill>
                  <a:srgbClr val="C00000"/>
                </a:solidFill>
              </a:rPr>
              <a:t> y no </a:t>
            </a:r>
            <a:r>
              <a:rPr lang="es-ES" sz="1400" b="1" dirty="0" err="1">
                <a:solidFill>
                  <a:srgbClr val="C00000"/>
                </a:solidFill>
              </a:rPr>
              <a:t>invoke</a:t>
            </a:r>
            <a:r>
              <a:rPr lang="es-ES" sz="1400" b="1" dirty="0">
                <a:solidFill>
                  <a:srgbClr val="C00000"/>
                </a:solidFill>
              </a:rPr>
              <a:t>?</a:t>
            </a:r>
          </a:p>
          <a:p>
            <a:pPr algn="ctr"/>
            <a:r>
              <a:rPr lang="es-ES" sz="1400" b="1" dirty="0">
                <a:solidFill>
                  <a:srgbClr val="C00000"/>
                </a:solidFill>
              </a:rPr>
              <a:t>Lo veremos en las siguientes diapositivas</a:t>
            </a:r>
          </a:p>
        </p:txBody>
      </p:sp>
    </p:spTree>
    <p:extLst>
      <p:ext uri="{BB962C8B-B14F-4D97-AF65-F5344CB8AC3E}">
        <p14:creationId xmlns:p14="http://schemas.microsoft.com/office/powerpoint/2010/main" val="3728245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A11AFD5-B942-DAFE-9EBE-B0507C1A613C}"/>
              </a:ext>
            </a:extLst>
          </p:cNvPr>
          <p:cNvSpPr>
            <a:spLocks noGrp="1"/>
          </p:cNvSpPr>
          <p:nvPr>
            <p:ph type="sldNum" sz="quarter" idx="12"/>
          </p:nvPr>
        </p:nvSpPr>
        <p:spPr/>
        <p:txBody>
          <a:bodyPr/>
          <a:lstStyle/>
          <a:p>
            <a:fld id="{9A396ACE-1A63-459D-82B4-27C23849521D}" type="slidenum">
              <a:rPr lang="es-ES" smtClean="0"/>
              <a:t>67</a:t>
            </a:fld>
            <a:endParaRPr lang="es-ES"/>
          </a:p>
        </p:txBody>
      </p:sp>
      <p:sp>
        <p:nvSpPr>
          <p:cNvPr id="5" name="Elipse 4">
            <a:extLst>
              <a:ext uri="{FF2B5EF4-FFF2-40B4-BE49-F238E27FC236}">
                <a16:creationId xmlns:a16="http://schemas.microsoft.com/office/drawing/2014/main" id="{A8837F01-32D3-B35C-32FA-D578CCC0E9FD}"/>
              </a:ext>
            </a:extLst>
          </p:cNvPr>
          <p:cNvSpPr/>
          <p:nvPr/>
        </p:nvSpPr>
        <p:spPr>
          <a:xfrm>
            <a:off x="306573" y="96585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6" name="CuadroTexto 5">
            <a:extLst>
              <a:ext uri="{FF2B5EF4-FFF2-40B4-BE49-F238E27FC236}">
                <a16:creationId xmlns:a16="http://schemas.microsoft.com/office/drawing/2014/main" id="{B309FF59-C6A5-7AE5-2E65-5B7AD9AE3B35}"/>
              </a:ext>
            </a:extLst>
          </p:cNvPr>
          <p:cNvSpPr txBox="1"/>
          <p:nvPr/>
        </p:nvSpPr>
        <p:spPr>
          <a:xfrm>
            <a:off x="806303" y="1014025"/>
            <a:ext cx="4146697" cy="369332"/>
          </a:xfrm>
          <a:prstGeom prst="rect">
            <a:avLst/>
          </a:prstGeom>
          <a:noFill/>
        </p:spPr>
        <p:txBody>
          <a:bodyPr wrap="square" rtlCol="0">
            <a:spAutoFit/>
          </a:bodyPr>
          <a:lstStyle/>
          <a:p>
            <a:r>
              <a:rPr lang="es-ES" b="1" dirty="0"/>
              <a:t>FRONT: Llamar al método de SignalR </a:t>
            </a:r>
          </a:p>
        </p:txBody>
      </p:sp>
      <p:sp>
        <p:nvSpPr>
          <p:cNvPr id="7" name="CuadroTexto 6">
            <a:extLst>
              <a:ext uri="{FF2B5EF4-FFF2-40B4-BE49-F238E27FC236}">
                <a16:creationId xmlns:a16="http://schemas.microsoft.com/office/drawing/2014/main" id="{94C6E7CA-D67F-8F0E-35D5-E7F9DB88BBF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C0C88875-7EE2-87AE-80E9-7EDC23E43955}"/>
              </a:ext>
            </a:extLst>
          </p:cNvPr>
          <p:cNvPicPr>
            <a:picLocks noChangeAspect="1"/>
          </p:cNvPicPr>
          <p:nvPr/>
        </p:nvPicPr>
        <p:blipFill>
          <a:blip r:embed="rId2"/>
          <a:stretch>
            <a:fillRect/>
          </a:stretch>
        </p:blipFill>
        <p:spPr>
          <a:xfrm>
            <a:off x="1078555" y="1719756"/>
            <a:ext cx="4981575" cy="2905125"/>
          </a:xfrm>
          <a:prstGeom prst="rect">
            <a:avLst/>
          </a:prstGeom>
        </p:spPr>
      </p:pic>
      <p:sp>
        <p:nvSpPr>
          <p:cNvPr id="10" name="CuadroTexto 9">
            <a:extLst>
              <a:ext uri="{FF2B5EF4-FFF2-40B4-BE49-F238E27FC236}">
                <a16:creationId xmlns:a16="http://schemas.microsoft.com/office/drawing/2014/main" id="{A5E8DC2F-F451-CB66-886A-7692FF67C995}"/>
              </a:ext>
            </a:extLst>
          </p:cNvPr>
          <p:cNvSpPr txBox="1"/>
          <p:nvPr/>
        </p:nvSpPr>
        <p:spPr>
          <a:xfrm>
            <a:off x="1078556" y="5006583"/>
            <a:ext cx="4981575" cy="646331"/>
          </a:xfrm>
          <a:prstGeom prst="rect">
            <a:avLst/>
          </a:prstGeom>
          <a:noFill/>
        </p:spPr>
        <p:txBody>
          <a:bodyPr wrap="square" rtlCol="0">
            <a:spAutoFit/>
          </a:bodyPr>
          <a:lstStyle/>
          <a:p>
            <a:pPr algn="ctr"/>
            <a:r>
              <a:rPr lang="es-ES" dirty="0"/>
              <a:t>Una vez ya nos hemos conectado podemos llamar a nuestro método que hace el “</a:t>
            </a:r>
            <a:r>
              <a:rPr lang="es-ES" dirty="0" err="1"/>
              <a:t>send</a:t>
            </a:r>
            <a:r>
              <a:rPr lang="es-ES" dirty="0"/>
              <a:t>” al back</a:t>
            </a:r>
          </a:p>
        </p:txBody>
      </p:sp>
    </p:spTree>
    <p:extLst>
      <p:ext uri="{BB962C8B-B14F-4D97-AF65-F5344CB8AC3E}">
        <p14:creationId xmlns:p14="http://schemas.microsoft.com/office/powerpoint/2010/main" val="1063964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FCA940-F772-B8E5-D83D-34442DF14472}"/>
              </a:ext>
            </a:extLst>
          </p:cNvPr>
          <p:cNvSpPr>
            <a:spLocks noGrp="1"/>
          </p:cNvSpPr>
          <p:nvPr>
            <p:ph type="sldNum" sz="quarter" idx="12"/>
          </p:nvPr>
        </p:nvSpPr>
        <p:spPr/>
        <p:txBody>
          <a:bodyPr/>
          <a:lstStyle/>
          <a:p>
            <a:fld id="{9A396ACE-1A63-459D-82B4-27C23849521D}" type="slidenum">
              <a:rPr lang="es-ES" smtClean="0"/>
              <a:t>68</a:t>
            </a:fld>
            <a:endParaRPr lang="es-ES"/>
          </a:p>
        </p:txBody>
      </p:sp>
      <p:sp>
        <p:nvSpPr>
          <p:cNvPr id="5" name="CuadroTexto 4">
            <a:extLst>
              <a:ext uri="{FF2B5EF4-FFF2-40B4-BE49-F238E27FC236}">
                <a16:creationId xmlns:a16="http://schemas.microsoft.com/office/drawing/2014/main" id="{5606F850-9441-8C3A-D192-A70C76DE3D75}"/>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4909AF1E-73DA-1C07-40F4-2486E479B4B0}"/>
              </a:ext>
            </a:extLst>
          </p:cNvPr>
          <p:cNvSpPr/>
          <p:nvPr/>
        </p:nvSpPr>
        <p:spPr>
          <a:xfrm>
            <a:off x="308346" y="84986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7" name="Elipse 6">
            <a:extLst>
              <a:ext uri="{FF2B5EF4-FFF2-40B4-BE49-F238E27FC236}">
                <a16:creationId xmlns:a16="http://schemas.microsoft.com/office/drawing/2014/main" id="{6F000845-8E1A-E8A8-33FD-9B3A79A7638A}"/>
              </a:ext>
            </a:extLst>
          </p:cNvPr>
          <p:cNvSpPr/>
          <p:nvPr/>
        </p:nvSpPr>
        <p:spPr>
          <a:xfrm>
            <a:off x="297713" y="342900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8" name="CuadroTexto 7">
            <a:extLst>
              <a:ext uri="{FF2B5EF4-FFF2-40B4-BE49-F238E27FC236}">
                <a16:creationId xmlns:a16="http://schemas.microsoft.com/office/drawing/2014/main" id="{0D4B400A-EF88-97CF-B838-73FEA24A241A}"/>
              </a:ext>
            </a:extLst>
          </p:cNvPr>
          <p:cNvSpPr txBox="1"/>
          <p:nvPr/>
        </p:nvSpPr>
        <p:spPr>
          <a:xfrm>
            <a:off x="808076" y="904430"/>
            <a:ext cx="7060018" cy="369332"/>
          </a:xfrm>
          <a:prstGeom prst="rect">
            <a:avLst/>
          </a:prstGeom>
          <a:noFill/>
        </p:spPr>
        <p:txBody>
          <a:bodyPr wrap="square" rtlCol="0">
            <a:spAutoFit/>
          </a:bodyPr>
          <a:lstStyle/>
          <a:p>
            <a:r>
              <a:rPr lang="es-ES" b="1" dirty="0"/>
              <a:t>BACK: SignalR Hub invoca el método y se notifica al resto de clientes</a:t>
            </a:r>
          </a:p>
        </p:txBody>
      </p:sp>
      <p:sp>
        <p:nvSpPr>
          <p:cNvPr id="9" name="CuadroTexto 8">
            <a:extLst>
              <a:ext uri="{FF2B5EF4-FFF2-40B4-BE49-F238E27FC236}">
                <a16:creationId xmlns:a16="http://schemas.microsoft.com/office/drawing/2014/main" id="{EA8B55B6-5AFC-C529-C140-521654C5131A}"/>
              </a:ext>
            </a:extLst>
          </p:cNvPr>
          <p:cNvSpPr txBox="1"/>
          <p:nvPr/>
        </p:nvSpPr>
        <p:spPr>
          <a:xfrm>
            <a:off x="808076" y="3483570"/>
            <a:ext cx="6095002" cy="369332"/>
          </a:xfrm>
          <a:prstGeom prst="rect">
            <a:avLst/>
          </a:prstGeom>
          <a:noFill/>
        </p:spPr>
        <p:txBody>
          <a:bodyPr wrap="none" rtlCol="0">
            <a:spAutoFit/>
          </a:bodyPr>
          <a:lstStyle/>
          <a:p>
            <a:r>
              <a:rPr lang="es-ES" b="1" dirty="0"/>
              <a:t>FRONT: El front recibe las actualizaciones del SignalR del back </a:t>
            </a:r>
          </a:p>
        </p:txBody>
      </p:sp>
      <p:pic>
        <p:nvPicPr>
          <p:cNvPr id="11" name="Imagen 10">
            <a:extLst>
              <a:ext uri="{FF2B5EF4-FFF2-40B4-BE49-F238E27FC236}">
                <a16:creationId xmlns:a16="http://schemas.microsoft.com/office/drawing/2014/main" id="{76CF82B8-8E60-A13D-FD44-CE4B52010BFE}"/>
              </a:ext>
            </a:extLst>
          </p:cNvPr>
          <p:cNvPicPr>
            <a:picLocks noChangeAspect="1"/>
          </p:cNvPicPr>
          <p:nvPr/>
        </p:nvPicPr>
        <p:blipFill>
          <a:blip r:embed="rId2"/>
          <a:stretch>
            <a:fillRect/>
          </a:stretch>
        </p:blipFill>
        <p:spPr>
          <a:xfrm>
            <a:off x="937070" y="1328332"/>
            <a:ext cx="5810250" cy="1114425"/>
          </a:xfrm>
          <a:prstGeom prst="rect">
            <a:avLst/>
          </a:prstGeom>
        </p:spPr>
      </p:pic>
      <p:pic>
        <p:nvPicPr>
          <p:cNvPr id="13" name="Imagen 12">
            <a:extLst>
              <a:ext uri="{FF2B5EF4-FFF2-40B4-BE49-F238E27FC236}">
                <a16:creationId xmlns:a16="http://schemas.microsoft.com/office/drawing/2014/main" id="{557F50DB-4F39-62A8-F6BF-F39B444E1966}"/>
              </a:ext>
            </a:extLst>
          </p:cNvPr>
          <p:cNvPicPr>
            <a:picLocks noChangeAspect="1"/>
          </p:cNvPicPr>
          <p:nvPr/>
        </p:nvPicPr>
        <p:blipFill>
          <a:blip r:embed="rId3"/>
          <a:stretch>
            <a:fillRect/>
          </a:stretch>
        </p:blipFill>
        <p:spPr>
          <a:xfrm>
            <a:off x="905173" y="3907472"/>
            <a:ext cx="6743700" cy="1038225"/>
          </a:xfrm>
          <a:prstGeom prst="rect">
            <a:avLst/>
          </a:prstGeom>
        </p:spPr>
      </p:pic>
    </p:spTree>
    <p:extLst>
      <p:ext uri="{BB962C8B-B14F-4D97-AF65-F5344CB8AC3E}">
        <p14:creationId xmlns:p14="http://schemas.microsoft.com/office/powerpoint/2010/main" val="2984669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69</a:t>
            </a:fld>
            <a:endParaRPr lang="es-ES"/>
          </a:p>
        </p:txBody>
      </p:sp>
      <p:pic>
        <p:nvPicPr>
          <p:cNvPr id="5" name="Imagen 4">
            <a:extLst>
              <a:ext uri="{FF2B5EF4-FFF2-40B4-BE49-F238E27FC236}">
                <a16:creationId xmlns:a16="http://schemas.microsoft.com/office/drawing/2014/main" id="{18B58048-77E6-FF0A-6F58-7A42F99458D7}"/>
              </a:ext>
            </a:extLst>
          </p:cNvPr>
          <p:cNvPicPr>
            <a:picLocks noChangeAspect="1"/>
          </p:cNvPicPr>
          <p:nvPr/>
        </p:nvPicPr>
        <p:blipFill>
          <a:blip r:embed="rId2"/>
          <a:stretch>
            <a:fillRect/>
          </a:stretch>
        </p:blipFill>
        <p:spPr>
          <a:xfrm>
            <a:off x="287708" y="1691443"/>
            <a:ext cx="5096553" cy="887298"/>
          </a:xfrm>
          <a:prstGeom prst="rect">
            <a:avLst/>
          </a:prstGeom>
        </p:spPr>
      </p:pic>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D811ED74-A8C1-BC06-6264-C7947CA98786}"/>
              </a:ext>
            </a:extLst>
          </p:cNvPr>
          <p:cNvSpPr txBox="1"/>
          <p:nvPr/>
        </p:nvSpPr>
        <p:spPr>
          <a:xfrm>
            <a:off x="188556" y="1088816"/>
            <a:ext cx="9310576" cy="369332"/>
          </a:xfrm>
          <a:prstGeom prst="rect">
            <a:avLst/>
          </a:prstGeom>
          <a:noFill/>
        </p:spPr>
        <p:txBody>
          <a:bodyPr wrap="square" rtlCol="0">
            <a:spAutoFit/>
          </a:bodyPr>
          <a:lstStyle/>
          <a:p>
            <a:r>
              <a:rPr lang="es-ES" dirty="0"/>
              <a:t>Cuando utilizas </a:t>
            </a:r>
            <a:r>
              <a:rPr lang="es-ES" b="1" dirty="0" err="1"/>
              <a:t>send</a:t>
            </a:r>
            <a:r>
              <a:rPr lang="es-ES" dirty="0"/>
              <a:t>, </a:t>
            </a:r>
            <a:r>
              <a:rPr lang="es-ES" b="1" dirty="0">
                <a:solidFill>
                  <a:srgbClr val="C00000"/>
                </a:solidFill>
              </a:rPr>
              <a:t>no</a:t>
            </a:r>
            <a:r>
              <a:rPr lang="es-ES" dirty="0"/>
              <a:t> obtienes ni esperas ninguna respuesta por parte del BACK.</a:t>
            </a:r>
          </a:p>
        </p:txBody>
      </p:sp>
      <p:pic>
        <p:nvPicPr>
          <p:cNvPr id="9" name="Imagen 8">
            <a:extLst>
              <a:ext uri="{FF2B5EF4-FFF2-40B4-BE49-F238E27FC236}">
                <a16:creationId xmlns:a16="http://schemas.microsoft.com/office/drawing/2014/main" id="{F602AD6F-9507-0495-5679-6E6E3B201287}"/>
              </a:ext>
            </a:extLst>
          </p:cNvPr>
          <p:cNvPicPr>
            <a:picLocks noChangeAspect="1"/>
          </p:cNvPicPr>
          <p:nvPr/>
        </p:nvPicPr>
        <p:blipFill>
          <a:blip r:embed="rId3"/>
          <a:stretch>
            <a:fillRect/>
          </a:stretch>
        </p:blipFill>
        <p:spPr>
          <a:xfrm>
            <a:off x="287708" y="2921264"/>
            <a:ext cx="6403513" cy="1253092"/>
          </a:xfrm>
          <a:prstGeom prst="rect">
            <a:avLst/>
          </a:prstGeom>
        </p:spPr>
      </p:pic>
      <p:sp>
        <p:nvSpPr>
          <p:cNvPr id="2" name="CuadroTexto 1">
            <a:extLst>
              <a:ext uri="{FF2B5EF4-FFF2-40B4-BE49-F238E27FC236}">
                <a16:creationId xmlns:a16="http://schemas.microsoft.com/office/drawing/2014/main" id="{56F4525F-4E45-F8F3-BF58-044EB71E4C6D}"/>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3" name="Elipse 2">
            <a:extLst>
              <a:ext uri="{FF2B5EF4-FFF2-40B4-BE49-F238E27FC236}">
                <a16:creationId xmlns:a16="http://schemas.microsoft.com/office/drawing/2014/main" id="{5354F84F-7A81-3658-2901-6FFBB860547B}"/>
              </a:ext>
            </a:extLst>
          </p:cNvPr>
          <p:cNvSpPr/>
          <p:nvPr/>
        </p:nvSpPr>
        <p:spPr>
          <a:xfrm>
            <a:off x="1399141" y="2078983"/>
            <a:ext cx="550844" cy="3591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829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70</a:t>
            </a:fld>
            <a:endParaRPr lang="es-ES"/>
          </a:p>
        </p:txBody>
      </p:sp>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3" name="Imagen 2">
            <a:extLst>
              <a:ext uri="{FF2B5EF4-FFF2-40B4-BE49-F238E27FC236}">
                <a16:creationId xmlns:a16="http://schemas.microsoft.com/office/drawing/2014/main" id="{04C21F41-F692-D189-2A0B-BAFAD59A6932}"/>
              </a:ext>
            </a:extLst>
          </p:cNvPr>
          <p:cNvPicPr>
            <a:picLocks noChangeAspect="1"/>
          </p:cNvPicPr>
          <p:nvPr/>
        </p:nvPicPr>
        <p:blipFill>
          <a:blip r:embed="rId2"/>
          <a:stretch>
            <a:fillRect/>
          </a:stretch>
        </p:blipFill>
        <p:spPr>
          <a:xfrm>
            <a:off x="392446" y="3429000"/>
            <a:ext cx="6322824" cy="1353415"/>
          </a:xfrm>
          <a:prstGeom prst="rect">
            <a:avLst/>
          </a:prstGeom>
        </p:spPr>
      </p:pic>
      <p:pic>
        <p:nvPicPr>
          <p:cNvPr id="10" name="Imagen 9">
            <a:extLst>
              <a:ext uri="{FF2B5EF4-FFF2-40B4-BE49-F238E27FC236}">
                <a16:creationId xmlns:a16="http://schemas.microsoft.com/office/drawing/2014/main" id="{F8734652-FF6B-2281-EAAD-0F77B776379E}"/>
              </a:ext>
            </a:extLst>
          </p:cNvPr>
          <p:cNvPicPr>
            <a:picLocks noChangeAspect="1"/>
          </p:cNvPicPr>
          <p:nvPr/>
        </p:nvPicPr>
        <p:blipFill>
          <a:blip r:embed="rId3"/>
          <a:stretch>
            <a:fillRect/>
          </a:stretch>
        </p:blipFill>
        <p:spPr>
          <a:xfrm>
            <a:off x="392446" y="1598316"/>
            <a:ext cx="4343400" cy="1685925"/>
          </a:xfrm>
          <a:prstGeom prst="rect">
            <a:avLst/>
          </a:prstGeom>
        </p:spPr>
      </p:pic>
      <p:sp>
        <p:nvSpPr>
          <p:cNvPr id="5" name="CuadroTexto 4">
            <a:extLst>
              <a:ext uri="{FF2B5EF4-FFF2-40B4-BE49-F238E27FC236}">
                <a16:creationId xmlns:a16="http://schemas.microsoft.com/office/drawing/2014/main" id="{48CAC85D-B5A0-BC60-B77B-01183F3D07B4}"/>
              </a:ext>
            </a:extLst>
          </p:cNvPr>
          <p:cNvSpPr txBox="1"/>
          <p:nvPr/>
        </p:nvSpPr>
        <p:spPr>
          <a:xfrm>
            <a:off x="276691" y="1113587"/>
            <a:ext cx="9230866" cy="369332"/>
          </a:xfrm>
          <a:prstGeom prst="rect">
            <a:avLst/>
          </a:prstGeom>
          <a:noFill/>
        </p:spPr>
        <p:txBody>
          <a:bodyPr wrap="square">
            <a:spAutoFit/>
          </a:bodyPr>
          <a:lstStyle/>
          <a:p>
            <a:r>
              <a:rPr lang="es-ES" dirty="0"/>
              <a:t>En cambio, cuando utilizas </a:t>
            </a:r>
            <a:r>
              <a:rPr lang="es-ES" b="1" dirty="0" err="1"/>
              <a:t>invoke</a:t>
            </a:r>
            <a:r>
              <a:rPr lang="es-ES" dirty="0">
                <a:solidFill>
                  <a:schemeClr val="accent6"/>
                </a:solidFill>
              </a:rPr>
              <a:t> </a:t>
            </a:r>
            <a:r>
              <a:rPr lang="es-ES" b="1" dirty="0">
                <a:solidFill>
                  <a:schemeClr val="accent6"/>
                </a:solidFill>
              </a:rPr>
              <a:t>sí </a:t>
            </a:r>
            <a:r>
              <a:rPr lang="es-ES" dirty="0"/>
              <a:t>que esperas una respuesta o un valor por parte del BACK.</a:t>
            </a:r>
          </a:p>
        </p:txBody>
      </p:sp>
      <p:sp>
        <p:nvSpPr>
          <p:cNvPr id="7" name="CuadroTexto 6">
            <a:extLst>
              <a:ext uri="{FF2B5EF4-FFF2-40B4-BE49-F238E27FC236}">
                <a16:creationId xmlns:a16="http://schemas.microsoft.com/office/drawing/2014/main" id="{D54DA897-F749-0496-6193-F6ED04B3B151}"/>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8" name="Elipse 7">
            <a:extLst>
              <a:ext uri="{FF2B5EF4-FFF2-40B4-BE49-F238E27FC236}">
                <a16:creationId xmlns:a16="http://schemas.microsoft.com/office/drawing/2014/main" id="{3AD56ACE-666F-5D2E-E11C-449289AD0258}"/>
              </a:ext>
            </a:extLst>
          </p:cNvPr>
          <p:cNvSpPr/>
          <p:nvPr/>
        </p:nvSpPr>
        <p:spPr>
          <a:xfrm>
            <a:off x="1299990" y="2115239"/>
            <a:ext cx="694063"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DA61065C-B553-D173-E449-F8027B2BA162}"/>
              </a:ext>
            </a:extLst>
          </p:cNvPr>
          <p:cNvSpPr/>
          <p:nvPr/>
        </p:nvSpPr>
        <p:spPr>
          <a:xfrm>
            <a:off x="3094118" y="2115238"/>
            <a:ext cx="107025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62F5DA9-9DD2-8BE5-E315-418BDE8FF904}"/>
              </a:ext>
            </a:extLst>
          </p:cNvPr>
          <p:cNvSpPr/>
          <p:nvPr/>
        </p:nvSpPr>
        <p:spPr>
          <a:xfrm>
            <a:off x="1443210" y="3717362"/>
            <a:ext cx="92703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4AB4AD2-50AD-DFEA-3342-84A394F3E2BA}"/>
              </a:ext>
            </a:extLst>
          </p:cNvPr>
          <p:cNvSpPr/>
          <p:nvPr/>
        </p:nvSpPr>
        <p:spPr>
          <a:xfrm>
            <a:off x="550844" y="4358775"/>
            <a:ext cx="3183874"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44298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425772B-F648-CFFC-290D-A5985551C124}"/>
              </a:ext>
            </a:extLst>
          </p:cNvPr>
          <p:cNvSpPr>
            <a:spLocks noGrp="1"/>
          </p:cNvSpPr>
          <p:nvPr>
            <p:ph type="sldNum" sz="quarter" idx="12"/>
          </p:nvPr>
        </p:nvSpPr>
        <p:spPr/>
        <p:txBody>
          <a:bodyPr/>
          <a:lstStyle/>
          <a:p>
            <a:fld id="{9A396ACE-1A63-459D-82B4-27C23849521D}" type="slidenum">
              <a:rPr lang="es-ES" smtClean="0"/>
              <a:t>71</a:t>
            </a:fld>
            <a:endParaRPr lang="es-ES"/>
          </a:p>
        </p:txBody>
      </p:sp>
      <p:sp>
        <p:nvSpPr>
          <p:cNvPr id="7" name="CuadroTexto 6">
            <a:extLst>
              <a:ext uri="{FF2B5EF4-FFF2-40B4-BE49-F238E27FC236}">
                <a16:creationId xmlns:a16="http://schemas.microsoft.com/office/drawing/2014/main" id="{7657F436-09D8-6C35-F989-3A8035F02801}"/>
              </a:ext>
            </a:extLst>
          </p:cNvPr>
          <p:cNvSpPr txBox="1"/>
          <p:nvPr/>
        </p:nvSpPr>
        <p:spPr>
          <a:xfrm>
            <a:off x="329607" y="845934"/>
            <a:ext cx="9395639" cy="3016210"/>
          </a:xfrm>
          <a:prstGeom prst="rect">
            <a:avLst/>
          </a:prstGeom>
          <a:noFill/>
        </p:spPr>
        <p:txBody>
          <a:bodyPr wrap="square">
            <a:spAutoFit/>
          </a:bodyPr>
          <a:lstStyle/>
          <a:p>
            <a:pPr marL="285750" indent="-285750" algn="just">
              <a:buFont typeface="Arial" panose="020B0604020202020204" pitchFamily="34" charset="0"/>
              <a:buChar char="•"/>
            </a:pPr>
            <a:r>
              <a:rPr lang="es-ES" dirty="0"/>
              <a:t>La API de </a:t>
            </a:r>
            <a:r>
              <a:rPr lang="es-ES" b="1" dirty="0" err="1"/>
              <a:t>SignalR</a:t>
            </a:r>
            <a:r>
              <a:rPr lang="es-ES" b="1" dirty="0"/>
              <a:t> - Hubs </a:t>
            </a:r>
            <a:r>
              <a:rPr lang="es-ES" dirty="0"/>
              <a:t>permite a los clientes conectados llamar a métodos del </a:t>
            </a:r>
          </a:p>
          <a:p>
            <a:pPr algn="just"/>
            <a:r>
              <a:rPr lang="es-ES" dirty="0"/>
              <a:t>servidor. </a:t>
            </a:r>
            <a:r>
              <a:rPr lang="es-ES" b="1" dirty="0"/>
              <a:t>SignalR</a:t>
            </a:r>
            <a:r>
              <a:rPr lang="es-ES" dirty="0"/>
              <a:t> se encarga de todo lo necesario para hacer posible la comunicación cliente-servidor y servidor-cliente en tiempo real.</a:t>
            </a:r>
          </a:p>
          <a:p>
            <a:pPr algn="just"/>
            <a:endParaRPr lang="es-ES" sz="1600" dirty="0"/>
          </a:p>
          <a:p>
            <a:pPr marL="285750" indent="-285750">
              <a:buFont typeface="Arial" panose="020B0604020202020204" pitchFamily="34" charset="0"/>
              <a:buChar char="•"/>
            </a:pPr>
            <a:r>
              <a:rPr lang="es-ES" b="1" dirty="0"/>
              <a:t>Flujo de Comunicación:</a:t>
            </a:r>
            <a:endParaRPr lang="es-ES" dirty="0"/>
          </a:p>
          <a:p>
            <a:r>
              <a:rPr lang="es-ES" dirty="0"/>
              <a:t>	</a:t>
            </a:r>
            <a:r>
              <a:rPr lang="es-ES" sz="1600" dirty="0"/>
              <a:t>- Los Hubs envían mensajes al código del lado del cliente. </a:t>
            </a:r>
          </a:p>
          <a:p>
            <a:r>
              <a:rPr lang="es-ES" sz="1600" dirty="0"/>
              <a:t>	- Los mensajes contienen nombre y parámetros del método del lado del cliente.</a:t>
            </a:r>
          </a:p>
          <a:p>
            <a:r>
              <a:rPr lang="es-ES" sz="1600" dirty="0"/>
              <a:t>	- Deserialización de objetos mediante el protocolo configurado.</a:t>
            </a:r>
          </a:p>
          <a:p>
            <a:r>
              <a:rPr lang="es-ES" sz="1600" dirty="0"/>
              <a:t>	- El cliente busca un método coincidente y lo llama con los datos de los parámetros </a:t>
            </a:r>
            <a:r>
              <a:rPr lang="es-ES" sz="1600" dirty="0" err="1"/>
              <a:t>deserializados</a:t>
            </a:r>
            <a:r>
              <a:rPr lang="es-ES" sz="1600" dirty="0"/>
              <a:t>.</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p:sp>
        <p:nvSpPr>
          <p:cNvPr id="9" name="CuadroTexto 8">
            <a:extLst>
              <a:ext uri="{FF2B5EF4-FFF2-40B4-BE49-F238E27FC236}">
                <a16:creationId xmlns:a16="http://schemas.microsoft.com/office/drawing/2014/main" id="{BC06DD1B-A675-0905-B021-F6EE91E83A77}"/>
              </a:ext>
            </a:extLst>
          </p:cNvPr>
          <p:cNvSpPr txBox="1"/>
          <p:nvPr/>
        </p:nvSpPr>
        <p:spPr>
          <a:xfrm>
            <a:off x="329608" y="3425209"/>
            <a:ext cx="4954772" cy="369332"/>
          </a:xfrm>
          <a:prstGeom prst="rect">
            <a:avLst/>
          </a:prstGeom>
          <a:noFill/>
        </p:spPr>
        <p:txBody>
          <a:bodyPr wrap="square">
            <a:spAutoFit/>
          </a:bodyPr>
          <a:lstStyle/>
          <a:p>
            <a:pPr algn="l"/>
            <a:r>
              <a:rPr lang="es-ES" b="1" i="0" u="sng" dirty="0">
                <a:effectLst/>
              </a:rPr>
              <a:t>Configurar </a:t>
            </a:r>
            <a:r>
              <a:rPr lang="es-ES" b="1" i="0" u="sng" dirty="0">
                <a:solidFill>
                  <a:srgbClr val="FF8209"/>
                </a:solidFill>
                <a:effectLst/>
              </a:rPr>
              <a:t>SignalR </a:t>
            </a:r>
            <a:r>
              <a:rPr lang="es-ES" b="1" u="sng" dirty="0">
                <a:solidFill>
                  <a:srgbClr val="FF8209"/>
                </a:solidFill>
              </a:rPr>
              <a:t>H</a:t>
            </a:r>
            <a:r>
              <a:rPr lang="es-ES" b="1" i="0" u="sng" dirty="0">
                <a:solidFill>
                  <a:srgbClr val="FF8209"/>
                </a:solidFill>
                <a:effectLst/>
              </a:rPr>
              <a:t>ubs</a:t>
            </a:r>
          </a:p>
        </p:txBody>
      </p:sp>
      <p:sp>
        <p:nvSpPr>
          <p:cNvPr id="13" name="CuadroTexto 12">
            <a:extLst>
              <a:ext uri="{FF2B5EF4-FFF2-40B4-BE49-F238E27FC236}">
                <a16:creationId xmlns:a16="http://schemas.microsoft.com/office/drawing/2014/main" id="{94642844-23FF-7B20-FBF1-153F3D1911E9}"/>
              </a:ext>
            </a:extLst>
          </p:cNvPr>
          <p:cNvSpPr txBox="1"/>
          <p:nvPr/>
        </p:nvSpPr>
        <p:spPr>
          <a:xfrm>
            <a:off x="329607" y="3835148"/>
            <a:ext cx="9395639" cy="338554"/>
          </a:xfrm>
          <a:prstGeom prst="rect">
            <a:avLst/>
          </a:prstGeom>
          <a:noFill/>
        </p:spPr>
        <p:txBody>
          <a:bodyPr wrap="square">
            <a:spAutoFit/>
          </a:bodyPr>
          <a:lstStyle/>
          <a:p>
            <a:r>
              <a:rPr lang="es-ES" sz="1600" dirty="0"/>
              <a:t>Para registrar los servicios requeridos por los Hubs de SignalR, llame a </a:t>
            </a:r>
            <a:r>
              <a:rPr lang="es-ES" sz="1600" b="1" dirty="0"/>
              <a:t>AddSignalR</a:t>
            </a:r>
            <a:r>
              <a:rPr lang="es-ES" sz="1600" dirty="0"/>
              <a:t>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18" name="Imagen 17">
            <a:extLst>
              <a:ext uri="{FF2B5EF4-FFF2-40B4-BE49-F238E27FC236}">
                <a16:creationId xmlns:a16="http://schemas.microsoft.com/office/drawing/2014/main" id="{EA8A6EE9-D486-01DF-B3D2-77CDDEA1933A}"/>
              </a:ext>
            </a:extLst>
          </p:cNvPr>
          <p:cNvPicPr>
            <a:picLocks noChangeAspect="1"/>
          </p:cNvPicPr>
          <p:nvPr/>
        </p:nvPicPr>
        <p:blipFill rotWithShape="1">
          <a:blip r:embed="rId3"/>
          <a:srcRect l="6828" t="6336" r="8370" b="4889"/>
          <a:stretch/>
        </p:blipFill>
        <p:spPr>
          <a:xfrm>
            <a:off x="368753" y="4175539"/>
            <a:ext cx="2438241" cy="504560"/>
          </a:xfrm>
          <a:prstGeom prst="rect">
            <a:avLst/>
          </a:prstGeom>
        </p:spPr>
      </p:pic>
      <p:sp>
        <p:nvSpPr>
          <p:cNvPr id="20" name="CuadroTexto 19">
            <a:extLst>
              <a:ext uri="{FF2B5EF4-FFF2-40B4-BE49-F238E27FC236}">
                <a16:creationId xmlns:a16="http://schemas.microsoft.com/office/drawing/2014/main" id="{B1E065FD-0B1A-495E-9877-2BA54433AE76}"/>
              </a:ext>
            </a:extLst>
          </p:cNvPr>
          <p:cNvSpPr txBox="1"/>
          <p:nvPr/>
        </p:nvSpPr>
        <p:spPr>
          <a:xfrm>
            <a:off x="368753" y="4806966"/>
            <a:ext cx="9069575" cy="338554"/>
          </a:xfrm>
          <a:prstGeom prst="rect">
            <a:avLst/>
          </a:prstGeom>
          <a:noFill/>
        </p:spPr>
        <p:txBody>
          <a:bodyPr wrap="square">
            <a:spAutoFit/>
          </a:bodyPr>
          <a:lstStyle/>
          <a:p>
            <a:r>
              <a:rPr lang="es-ES" sz="1600" dirty="0"/>
              <a:t>Para configurar los </a:t>
            </a:r>
            <a:r>
              <a:rPr lang="es-ES" sz="1600" dirty="0" err="1"/>
              <a:t>endpoints</a:t>
            </a:r>
            <a:r>
              <a:rPr lang="es-ES" sz="1600" dirty="0"/>
              <a:t> de SignalR, llame a </a:t>
            </a:r>
            <a:r>
              <a:rPr lang="es-ES" sz="1600" b="1" dirty="0" err="1"/>
              <a:t>MapHub</a:t>
            </a:r>
            <a:r>
              <a:rPr lang="es-ES" sz="1600" dirty="0"/>
              <a:t>, también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22" name="Imagen 21">
            <a:extLst>
              <a:ext uri="{FF2B5EF4-FFF2-40B4-BE49-F238E27FC236}">
                <a16:creationId xmlns:a16="http://schemas.microsoft.com/office/drawing/2014/main" id="{FC92E18A-1D96-7633-6823-5A59AE59D5AB}"/>
              </a:ext>
            </a:extLst>
          </p:cNvPr>
          <p:cNvPicPr>
            <a:picLocks noChangeAspect="1"/>
          </p:cNvPicPr>
          <p:nvPr/>
        </p:nvPicPr>
        <p:blipFill rotWithShape="1">
          <a:blip r:embed="rId4"/>
          <a:srcRect l="1485"/>
          <a:stretch/>
        </p:blipFill>
        <p:spPr>
          <a:xfrm>
            <a:off x="368753" y="5191091"/>
            <a:ext cx="3587318" cy="587693"/>
          </a:xfrm>
          <a:prstGeom prst="rect">
            <a:avLst/>
          </a:prstGeom>
        </p:spPr>
      </p:pic>
      <p:sp>
        <p:nvSpPr>
          <p:cNvPr id="23" name="CuadroTexto 22">
            <a:extLst>
              <a:ext uri="{FF2B5EF4-FFF2-40B4-BE49-F238E27FC236}">
                <a16:creationId xmlns:a16="http://schemas.microsoft.com/office/drawing/2014/main" id="{3F813CAF-F4C8-A1B0-8028-5D2DD0D4454A}"/>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962412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72</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CuadroTexto 1">
            <a:extLst>
              <a:ext uri="{FF2B5EF4-FFF2-40B4-BE49-F238E27FC236}">
                <a16:creationId xmlns:a16="http://schemas.microsoft.com/office/drawing/2014/main" id="{69765A73-A459-9748-C69A-069D1B41B4B2}"/>
              </a:ext>
            </a:extLst>
          </p:cNvPr>
          <p:cNvSpPr txBox="1"/>
          <p:nvPr/>
        </p:nvSpPr>
        <p:spPr>
          <a:xfrm>
            <a:off x="247767" y="1044452"/>
            <a:ext cx="9364066" cy="5078313"/>
          </a:xfrm>
          <a:prstGeom prst="rect">
            <a:avLst/>
          </a:prstGeom>
          <a:solidFill>
            <a:schemeClr val="accent2">
              <a:lumMod val="20000"/>
              <a:lumOff val="80000"/>
            </a:schemeClr>
          </a:solidFill>
        </p:spPr>
        <p:txBody>
          <a:bodyPr wrap="square" rtlCol="0">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3" name="CuadroTexto 2">
            <a:extLst>
              <a:ext uri="{FF2B5EF4-FFF2-40B4-BE49-F238E27FC236}">
                <a16:creationId xmlns:a16="http://schemas.microsoft.com/office/drawing/2014/main" id="{02FB4924-1AE1-AEA1-B319-C31D8F48B8F2}"/>
              </a:ext>
            </a:extLst>
          </p:cNvPr>
          <p:cNvSpPr txBox="1"/>
          <p:nvPr/>
        </p:nvSpPr>
        <p:spPr>
          <a:xfrm>
            <a:off x="201880" y="605248"/>
            <a:ext cx="5526891" cy="369332"/>
          </a:xfrm>
          <a:prstGeom prst="rect">
            <a:avLst/>
          </a:prstGeom>
          <a:noFill/>
        </p:spPr>
        <p:txBody>
          <a:bodyPr wrap="square" rtlCol="0">
            <a:spAutoFit/>
          </a:bodyPr>
          <a:lstStyle/>
          <a:p>
            <a:r>
              <a:rPr lang="es-ES" b="1" dirty="0"/>
              <a:t>Clase </a:t>
            </a:r>
            <a:r>
              <a:rPr lang="es-ES" b="1" dirty="0" err="1"/>
              <a:t>Hub.cs</a:t>
            </a:r>
            <a:r>
              <a:rPr lang="es-ES" b="1" dirty="0"/>
              <a:t> de parte del servidor </a:t>
            </a:r>
          </a:p>
        </p:txBody>
      </p:sp>
      <p:sp>
        <p:nvSpPr>
          <p:cNvPr id="6" name="CuadroTexto 5">
            <a:extLst>
              <a:ext uri="{FF2B5EF4-FFF2-40B4-BE49-F238E27FC236}">
                <a16:creationId xmlns:a16="http://schemas.microsoft.com/office/drawing/2014/main" id="{7B45CCBF-25F5-0324-26E9-3F01993ACB74}"/>
              </a:ext>
            </a:extLst>
          </p:cNvPr>
          <p:cNvSpPr txBox="1"/>
          <p:nvPr/>
        </p:nvSpPr>
        <p:spPr>
          <a:xfrm>
            <a:off x="368595" y="1111904"/>
            <a:ext cx="9243237" cy="4862870"/>
          </a:xfrm>
          <a:prstGeom prst="rect">
            <a:avLst/>
          </a:prstGeom>
          <a:noFill/>
        </p:spPr>
        <p:txBody>
          <a:bodyPr wrap="square" rtlCol="0">
            <a:spAutoFit/>
          </a:bodyPr>
          <a:lstStyle/>
          <a:p>
            <a:r>
              <a:rPr lang="es-ES" sz="1600" u="sng" dirty="0"/>
              <a:t>Propiedades</a:t>
            </a:r>
            <a:r>
              <a:rPr lang="es-ES" sz="1600" dirty="0"/>
              <a:t>:</a:t>
            </a:r>
          </a:p>
          <a:p>
            <a:r>
              <a:rPr lang="es-ES" sz="1600" dirty="0" err="1">
                <a:solidFill>
                  <a:srgbClr val="FF4F00"/>
                </a:solidFill>
                <a:latin typeface="Cascadia Mono" panose="020B0609020000020004" pitchFamily="49" charset="0"/>
              </a:rPr>
              <a:t>HubCallerContext</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Context</a:t>
            </a:r>
            <a:endParaRPr lang="es-ES" sz="1600" dirty="0">
              <a:solidFill>
                <a:srgbClr val="000000"/>
              </a:solidFill>
              <a:latin typeface="Cascadia Mono" panose="020B0609020000020004" pitchFamily="49" charset="0"/>
            </a:endParaRPr>
          </a:p>
          <a:p>
            <a:r>
              <a:rPr lang="es-ES" sz="1600" dirty="0"/>
              <a:t>	</a:t>
            </a:r>
            <a:r>
              <a:rPr lang="es-ES" sz="1600" u="sng" dirty="0"/>
              <a:t> Propiedades </a:t>
            </a:r>
            <a:r>
              <a:rPr lang="es-ES" sz="1600" dirty="0"/>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IHubCallerClients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Clients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IGroupManager</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Groups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dirty="0"/>
          </a:p>
          <a:p>
            <a:endParaRPr lang="es-ES" dirty="0"/>
          </a:p>
          <a:p>
            <a:r>
              <a:rPr lang="es-ES" sz="1600" u="sng" dirty="0"/>
              <a:t>Métodos</a:t>
            </a:r>
            <a:r>
              <a:rPr lang="es-ES" sz="1600" dirty="0"/>
              <a:t>:</a:t>
            </a:r>
          </a:p>
          <a:p>
            <a:r>
              <a:rPr lang="es-ES" sz="1400" dirty="0">
                <a:latin typeface="Cascadia Mono" panose="020B0609020000020004" pitchFamily="49" charset="0"/>
              </a:rPr>
              <a:t>virtual</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OnConnectedAsync</a:t>
            </a:r>
            <a:r>
              <a:rPr lang="es-E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virtual Task </a:t>
            </a:r>
            <a:r>
              <a:rPr lang="en-US" sz="1400" dirty="0" err="1">
                <a:solidFill>
                  <a:srgbClr val="000000"/>
                </a:solidFill>
                <a:latin typeface="Cascadia Mono" panose="020B0609020000020004" pitchFamily="49" charset="0"/>
              </a:rPr>
              <a:t>OnDisconnectedAsync</a:t>
            </a:r>
            <a:r>
              <a:rPr lang="en-US" sz="1400" dirty="0">
                <a:solidFill>
                  <a:srgbClr val="000000"/>
                </a:solidFill>
                <a:latin typeface="Cascadia Mono" panose="020B0609020000020004" pitchFamily="49" charset="0"/>
              </a:rPr>
              <a:t>(Exception? exception)</a:t>
            </a:r>
            <a:endParaRPr lang="es-ES" sz="1400" dirty="0"/>
          </a:p>
        </p:txBody>
      </p:sp>
      <p:sp>
        <p:nvSpPr>
          <p:cNvPr id="7" name="CuadroTexto 6">
            <a:extLst>
              <a:ext uri="{FF2B5EF4-FFF2-40B4-BE49-F238E27FC236}">
                <a16:creationId xmlns:a16="http://schemas.microsoft.com/office/drawing/2014/main" id="{91B4A21A-8E98-0483-39A8-306610C9B336}"/>
              </a:ext>
            </a:extLst>
          </p:cNvPr>
          <p:cNvSpPr txBox="1"/>
          <p:nvPr/>
        </p:nvSpPr>
        <p:spPr>
          <a:xfrm>
            <a:off x="866276" y="1950882"/>
            <a:ext cx="8579304" cy="738664"/>
          </a:xfrm>
          <a:prstGeom prst="rect">
            <a:avLst/>
          </a:prstGeom>
          <a:solidFill>
            <a:schemeClr val="accent2">
              <a:lumMod val="40000"/>
              <a:lumOff val="60000"/>
            </a:schemeClr>
          </a:solidFill>
        </p:spPr>
        <p:txBody>
          <a:bodyPr wrap="square" rtlCol="0">
            <a:spAutoFit/>
          </a:bodyPr>
          <a:lstStyle/>
          <a:p>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ConnectionId</a:t>
            </a:r>
            <a:r>
              <a:rPr lang="es-ES" sz="1400" dirty="0">
                <a:latin typeface="Cascadia Mono" panose="020B0609020000020004" pitchFamily="49" charset="0"/>
              </a:rPr>
              <a:t>, </a:t>
            </a:r>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UserIdentifier</a:t>
            </a:r>
            <a:r>
              <a:rPr lang="es-ES" sz="1400" dirty="0">
                <a:latin typeface="Cascadia Mono" panose="020B0609020000020004" pitchFamily="49" charset="0"/>
              </a:rPr>
              <a:t>, </a:t>
            </a:r>
            <a:r>
              <a:rPr lang="es-ES" sz="1400" dirty="0" err="1">
                <a:latin typeface="Cascadia Mono" panose="020B0609020000020004" pitchFamily="49" charset="0"/>
              </a:rPr>
              <a:t>ClaimsPrincipal</a:t>
            </a:r>
            <a:r>
              <a:rPr lang="es-ES" sz="1400" dirty="0">
                <a:latin typeface="Cascadia Mono" panose="020B0609020000020004" pitchFamily="49" charset="0"/>
              </a:rPr>
              <a:t>? </a:t>
            </a:r>
            <a:r>
              <a:rPr lang="es-ES" sz="1400" b="1" dirty="0" err="1">
                <a:latin typeface="Cascadia Mono" panose="020B0609020000020004" pitchFamily="49" charset="0"/>
              </a:rPr>
              <a:t>User</a:t>
            </a:r>
            <a:r>
              <a:rPr lang="es-ES" sz="1400" dirty="0">
                <a:latin typeface="Cascadia Mono" panose="020B0609020000020004" pitchFamily="49" charset="0"/>
              </a:rPr>
              <a:t>, </a:t>
            </a:r>
            <a:r>
              <a:rPr lang="es-ES" sz="1400" dirty="0" err="1">
                <a:latin typeface="Cascadia Mono" panose="020B0609020000020004" pitchFamily="49" charset="0"/>
              </a:rPr>
              <a:t>IDictionary</a:t>
            </a:r>
            <a:r>
              <a:rPr lang="es-ES" sz="1400" dirty="0">
                <a:latin typeface="Cascadia Mono" panose="020B0609020000020004" pitchFamily="49" charset="0"/>
              </a:rPr>
              <a:t>&lt;</a:t>
            </a:r>
            <a:r>
              <a:rPr lang="es-ES" sz="1400" dirty="0" err="1">
                <a:latin typeface="Cascadia Mono" panose="020B0609020000020004" pitchFamily="49" charset="0"/>
              </a:rPr>
              <a:t>object</a:t>
            </a:r>
            <a:r>
              <a:rPr lang="es-ES" sz="1400" dirty="0">
                <a:latin typeface="Cascadia Mono" panose="020B0609020000020004" pitchFamily="49" charset="0"/>
              </a:rPr>
              <a:t>, </a:t>
            </a:r>
            <a:r>
              <a:rPr lang="es-ES" sz="1400" dirty="0" err="1">
                <a:latin typeface="Cascadia Mono" panose="020B0609020000020004" pitchFamily="49" charset="0"/>
              </a:rPr>
              <a:t>object</a:t>
            </a:r>
            <a:r>
              <a:rPr lang="es-ES" sz="1400" dirty="0">
                <a:latin typeface="Cascadia Mono" panose="020B0609020000020004" pitchFamily="49" charset="0"/>
              </a:rPr>
              <a:t>?&gt; </a:t>
            </a:r>
            <a:r>
              <a:rPr lang="es-ES" sz="1400" b="1" dirty="0" err="1">
                <a:latin typeface="Cascadia Mono" panose="020B0609020000020004" pitchFamily="49" charset="0"/>
              </a:rPr>
              <a:t>Items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IFeatureCollection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Features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CancellationToken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ConnectionAborted</a:t>
            </a:r>
            <a:endParaRPr lang="es-ES" sz="1400" b="1" dirty="0"/>
          </a:p>
        </p:txBody>
      </p:sp>
      <p:sp>
        <p:nvSpPr>
          <p:cNvPr id="8" name="CuadroTexto 7">
            <a:extLst>
              <a:ext uri="{FF2B5EF4-FFF2-40B4-BE49-F238E27FC236}">
                <a16:creationId xmlns:a16="http://schemas.microsoft.com/office/drawing/2014/main" id="{9B2917D7-8497-5B84-71A6-016CFC601A8B}"/>
              </a:ext>
            </a:extLst>
          </p:cNvPr>
          <p:cNvSpPr txBox="1"/>
          <p:nvPr/>
        </p:nvSpPr>
        <p:spPr>
          <a:xfrm>
            <a:off x="866276" y="3361813"/>
            <a:ext cx="8579304" cy="523220"/>
          </a:xfrm>
          <a:prstGeom prst="rect">
            <a:avLst/>
          </a:prstGeom>
          <a:solidFill>
            <a:schemeClr val="accent2">
              <a:lumMod val="40000"/>
              <a:lumOff val="60000"/>
            </a:schemeClr>
          </a:solidFill>
        </p:spPr>
        <p:txBody>
          <a:bodyPr wrap="square" rtlCol="0">
            <a:spAutoFit/>
          </a:bodyPr>
          <a:lstStyle/>
          <a:p>
            <a:r>
              <a:rPr lang="es-ES" sz="1400" dirty="0">
                <a:solidFill>
                  <a:srgbClr val="000000"/>
                </a:solidFill>
                <a:latin typeface="Cascadia Mono" panose="020B0609020000020004" pitchFamily="49" charset="0"/>
              </a:rPr>
              <a:t>T </a:t>
            </a:r>
            <a:r>
              <a:rPr lang="es-ES" sz="1400" b="1" dirty="0" err="1">
                <a:solidFill>
                  <a:srgbClr val="000000"/>
                </a:solidFill>
                <a:latin typeface="Cascadia Mono" panose="020B0609020000020004" pitchFamily="49" charset="0"/>
              </a:rPr>
              <a:t>All</a:t>
            </a:r>
            <a:r>
              <a:rPr lang="es-ES" sz="1400" dirty="0" err="1">
                <a:solidFill>
                  <a:srgbClr val="000000"/>
                </a:solidFill>
                <a:latin typeface="Cascadia Mono" panose="020B0609020000020004" pitchFamily="49" charset="0"/>
              </a:rPr>
              <a:t>,T</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AllExcept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Caller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OthersInGroup</a:t>
            </a:r>
            <a:r>
              <a:rPr lang="es-ES" sz="1400" dirty="0">
                <a:solidFill>
                  <a:srgbClr val="000000"/>
                </a:solidFill>
                <a:latin typeface="Cascadia Mono" panose="020B0609020000020004" pitchFamily="49" charset="0"/>
              </a:rPr>
              <a:t>, T </a:t>
            </a:r>
            <a:r>
              <a:rPr lang="es-ES" sz="1400" b="1" dirty="0">
                <a:solidFill>
                  <a:srgbClr val="000000"/>
                </a:solidFill>
                <a:latin typeface="Cascadia Mono" panose="020B0609020000020004" pitchFamily="49" charset="0"/>
              </a:rPr>
              <a:t>Client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Clients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Users</a:t>
            </a:r>
            <a:r>
              <a:rPr lang="es-ES" sz="1400" dirty="0">
                <a:solidFill>
                  <a:srgbClr val="000000"/>
                </a:solidFill>
                <a:latin typeface="Cascadia Mono" panose="020B0609020000020004" pitchFamily="49" charset="0"/>
              </a:rPr>
              <a:t> </a:t>
            </a:r>
            <a:endParaRPr lang="es-ES" sz="1200" dirty="0"/>
          </a:p>
        </p:txBody>
      </p:sp>
      <p:sp>
        <p:nvSpPr>
          <p:cNvPr id="10" name="CuadroTexto 9">
            <a:extLst>
              <a:ext uri="{FF2B5EF4-FFF2-40B4-BE49-F238E27FC236}">
                <a16:creationId xmlns:a16="http://schemas.microsoft.com/office/drawing/2014/main" id="{510DE53F-5BA6-B266-0E85-44F27B52F29D}"/>
              </a:ext>
            </a:extLst>
          </p:cNvPr>
          <p:cNvSpPr txBox="1"/>
          <p:nvPr/>
        </p:nvSpPr>
        <p:spPr>
          <a:xfrm>
            <a:off x="866276" y="4646086"/>
            <a:ext cx="8579304" cy="307777"/>
          </a:xfrm>
          <a:prstGeom prst="rect">
            <a:avLst/>
          </a:prstGeom>
          <a:solidFill>
            <a:schemeClr val="accent2">
              <a:lumMod val="40000"/>
              <a:lumOff val="60000"/>
            </a:schemeClr>
          </a:solidFill>
        </p:spPr>
        <p:txBody>
          <a:bodyPr wrap="square" rtlCol="0">
            <a:spAutoFit/>
          </a:bodyPr>
          <a:lstStyle/>
          <a:p>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AddToGroupAsync</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RemoveFromGroupAsync</a:t>
            </a:r>
            <a:endParaRPr lang="es-ES" sz="1100" b="1" dirty="0"/>
          </a:p>
        </p:txBody>
      </p:sp>
    </p:spTree>
    <p:extLst>
      <p:ext uri="{BB962C8B-B14F-4D97-AF65-F5344CB8AC3E}">
        <p14:creationId xmlns:p14="http://schemas.microsoft.com/office/powerpoint/2010/main" val="22986963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015FB13-D932-BDD0-3A10-8B1490A8790A}"/>
              </a:ext>
            </a:extLst>
          </p:cNvPr>
          <p:cNvSpPr>
            <a:spLocks noGrp="1"/>
          </p:cNvSpPr>
          <p:nvPr>
            <p:ph type="sldNum" sz="quarter" idx="12"/>
          </p:nvPr>
        </p:nvSpPr>
        <p:spPr/>
        <p:txBody>
          <a:bodyPr/>
          <a:lstStyle/>
          <a:p>
            <a:fld id="{9A396ACE-1A63-459D-82B4-27C23849521D}" type="slidenum">
              <a:rPr lang="es-ES" smtClean="0"/>
              <a:t>73</a:t>
            </a:fld>
            <a:endParaRPr lang="es-ES"/>
          </a:p>
        </p:txBody>
      </p:sp>
      <p:sp>
        <p:nvSpPr>
          <p:cNvPr id="5" name="CuadroTexto 4">
            <a:extLst>
              <a:ext uri="{FF2B5EF4-FFF2-40B4-BE49-F238E27FC236}">
                <a16:creationId xmlns:a16="http://schemas.microsoft.com/office/drawing/2014/main" id="{0848A292-D26C-CC69-348F-14A806E329EC}"/>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9226E6F5-192D-DED2-148A-F1B52CFF3F7E}"/>
              </a:ext>
            </a:extLst>
          </p:cNvPr>
          <p:cNvSpPr txBox="1"/>
          <p:nvPr/>
        </p:nvSpPr>
        <p:spPr>
          <a:xfrm>
            <a:off x="116957" y="685763"/>
            <a:ext cx="9462977" cy="2539157"/>
          </a:xfrm>
          <a:prstGeom prst="rect">
            <a:avLst/>
          </a:prstGeom>
          <a:noFill/>
        </p:spPr>
        <p:txBody>
          <a:bodyPr wrap="square" rtlCol="0">
            <a:spAutoFit/>
          </a:bodyPr>
          <a:lstStyle/>
          <a:p>
            <a:r>
              <a:rPr lang="es-ES" u="sng" dirty="0"/>
              <a:t>Métodos:</a:t>
            </a:r>
          </a:p>
          <a:p>
            <a:endParaRPr lang="es-ES" sz="700" u="sng" dirty="0"/>
          </a:p>
          <a:p>
            <a:r>
              <a:rPr lang="es-ES" sz="1600" dirty="0" err="1">
                <a:solidFill>
                  <a:srgbClr val="000000"/>
                </a:solidFill>
                <a:latin typeface="Cascadia Mono" panose="020B0609020000020004" pitchFamily="49" charset="0"/>
              </a:rPr>
              <a:t>OnConnectedAsync</a:t>
            </a:r>
            <a:r>
              <a:rPr lang="es-ES" sz="1600" dirty="0">
                <a:solidFill>
                  <a:srgbClr val="000000"/>
                </a:solidFill>
                <a:latin typeface="Cascadia Mono" panose="020B0609020000020004" pitchFamily="49" charset="0"/>
              </a:rPr>
              <a:t>: </a:t>
            </a:r>
            <a:r>
              <a:rPr lang="es-ES" sz="1600" dirty="0">
                <a:solidFill>
                  <a:srgbClr val="000000"/>
                </a:solidFill>
              </a:rPr>
              <a:t>Se Llama cuando se establece una nueva conexión con el </a:t>
            </a:r>
            <a:r>
              <a:rPr lang="es-ES" sz="1600" dirty="0" err="1">
                <a:solidFill>
                  <a:srgbClr val="000000"/>
                </a:solidFill>
              </a:rPr>
              <a:t>hub</a:t>
            </a:r>
            <a:r>
              <a:rPr lang="es-ES" sz="1600" dirty="0">
                <a:solidFill>
                  <a:srgbClr val="000000"/>
                </a:solidFill>
              </a:rPr>
              <a:t>.</a:t>
            </a:r>
          </a:p>
          <a:p>
            <a:r>
              <a:rPr lang="en-US" sz="1600" dirty="0" err="1">
                <a:solidFill>
                  <a:srgbClr val="000000"/>
                </a:solidFill>
                <a:latin typeface="Cascadia Mono" panose="020B0609020000020004" pitchFamily="49" charset="0"/>
              </a:rPr>
              <a:t>OnDisconnectedAsync</a:t>
            </a:r>
            <a:r>
              <a:rPr lang="en-US" sz="1600" dirty="0">
                <a:solidFill>
                  <a:srgbClr val="000000"/>
                </a:solidFill>
                <a:latin typeface="Cascadia Mono" panose="020B0609020000020004" pitchFamily="49" charset="0"/>
              </a:rPr>
              <a:t>: </a:t>
            </a:r>
            <a:r>
              <a:rPr lang="en-US" sz="1600" dirty="0">
                <a:solidFill>
                  <a:srgbClr val="000000"/>
                </a:solidFill>
              </a:rPr>
              <a:t>Se </a:t>
            </a:r>
            <a:r>
              <a:rPr lang="es-ES" sz="1600" dirty="0">
                <a:solidFill>
                  <a:srgbClr val="000000"/>
                </a:solidFill>
              </a:rPr>
              <a:t>Llama cuando se termina una conexión con el </a:t>
            </a:r>
            <a:r>
              <a:rPr lang="es-ES" sz="1600" dirty="0" err="1">
                <a:solidFill>
                  <a:srgbClr val="000000"/>
                </a:solidFill>
              </a:rPr>
              <a:t>hub</a:t>
            </a:r>
            <a:r>
              <a:rPr lang="es-ES" sz="1600" dirty="0">
                <a:solidFill>
                  <a:srgbClr val="000000"/>
                </a:solidFill>
              </a:rPr>
              <a:t>.</a:t>
            </a:r>
          </a:p>
          <a:p>
            <a:endParaRPr lang="es-ES" sz="1600" dirty="0">
              <a:solidFill>
                <a:srgbClr val="000000"/>
              </a:solidFill>
            </a:endParaRPr>
          </a:p>
          <a:p>
            <a:r>
              <a:rPr lang="es-ES" sz="1600" b="1" dirty="0">
                <a:solidFill>
                  <a:srgbClr val="000000"/>
                </a:solidFill>
              </a:rPr>
              <a:t>Lo interesante </a:t>
            </a:r>
            <a:r>
              <a:rPr lang="es-ES" sz="1600" dirty="0">
                <a:solidFill>
                  <a:srgbClr val="000000"/>
                </a:solidFill>
              </a:rPr>
              <a:t>de estos métodos </a:t>
            </a:r>
            <a:r>
              <a:rPr lang="es-ES" sz="1600" b="1" dirty="0">
                <a:solidFill>
                  <a:srgbClr val="000000"/>
                </a:solidFill>
              </a:rPr>
              <a:t>es sobrescribirlos</a:t>
            </a:r>
            <a:r>
              <a:rPr lang="es-ES" sz="1600" dirty="0">
                <a:solidFill>
                  <a:srgbClr val="000000"/>
                </a:solidFill>
              </a:rPr>
              <a:t>. Por ejemplo, queremos ver cuántos usuarios hay conectados al mismo tiempo en una web:</a:t>
            </a:r>
          </a:p>
          <a:p>
            <a:endParaRPr lang="es-ES" sz="1600" dirty="0">
              <a:solidFill>
                <a:srgbClr val="000000"/>
              </a:solidFill>
            </a:endParaRPr>
          </a:p>
          <a:p>
            <a:endParaRPr lang="es-ES" sz="1600" dirty="0"/>
          </a:p>
          <a:p>
            <a:endParaRPr lang="es-ES" dirty="0"/>
          </a:p>
        </p:txBody>
      </p:sp>
      <p:pic>
        <p:nvPicPr>
          <p:cNvPr id="8" name="Imagen 7">
            <a:extLst>
              <a:ext uri="{FF2B5EF4-FFF2-40B4-BE49-F238E27FC236}">
                <a16:creationId xmlns:a16="http://schemas.microsoft.com/office/drawing/2014/main" id="{DB28D287-1A13-1F0E-CBB4-7CA97ABCE467}"/>
              </a:ext>
            </a:extLst>
          </p:cNvPr>
          <p:cNvPicPr>
            <a:picLocks noChangeAspect="1"/>
          </p:cNvPicPr>
          <p:nvPr/>
        </p:nvPicPr>
        <p:blipFill>
          <a:blip r:embed="rId2"/>
          <a:stretch>
            <a:fillRect/>
          </a:stretch>
        </p:blipFill>
        <p:spPr>
          <a:xfrm>
            <a:off x="226156" y="2391289"/>
            <a:ext cx="7328750" cy="3681797"/>
          </a:xfrm>
          <a:prstGeom prst="rect">
            <a:avLst/>
          </a:prstGeom>
        </p:spPr>
      </p:pic>
      <p:cxnSp>
        <p:nvCxnSpPr>
          <p:cNvPr id="10" name="Conector recto 9">
            <a:extLst>
              <a:ext uri="{FF2B5EF4-FFF2-40B4-BE49-F238E27FC236}">
                <a16:creationId xmlns:a16="http://schemas.microsoft.com/office/drawing/2014/main" id="{DF61A71D-7706-76CE-0990-4DB4051B238A}"/>
              </a:ext>
            </a:extLst>
          </p:cNvPr>
          <p:cNvCxnSpPr>
            <a:cxnSpLocks/>
          </p:cNvCxnSpPr>
          <p:nvPr/>
        </p:nvCxnSpPr>
        <p:spPr>
          <a:xfrm>
            <a:off x="873664" y="3432587"/>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20708F5-8FE6-555A-B0B3-FEB31CFC83F0}"/>
              </a:ext>
            </a:extLst>
          </p:cNvPr>
          <p:cNvCxnSpPr>
            <a:cxnSpLocks/>
          </p:cNvCxnSpPr>
          <p:nvPr/>
        </p:nvCxnSpPr>
        <p:spPr>
          <a:xfrm>
            <a:off x="873664" y="4973689"/>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63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AAF8F02-E887-9771-A0D9-5E1863368779}"/>
              </a:ext>
            </a:extLst>
          </p:cNvPr>
          <p:cNvSpPr>
            <a:spLocks noGrp="1"/>
          </p:cNvSpPr>
          <p:nvPr>
            <p:ph type="sldNum" sz="quarter" idx="12"/>
          </p:nvPr>
        </p:nvSpPr>
        <p:spPr/>
        <p:txBody>
          <a:bodyPr/>
          <a:lstStyle/>
          <a:p>
            <a:fld id="{9A396ACE-1A63-459D-82B4-27C23849521D}" type="slidenum">
              <a:rPr lang="es-ES" smtClean="0"/>
              <a:t>74</a:t>
            </a:fld>
            <a:endParaRPr lang="es-ES"/>
          </a:p>
        </p:txBody>
      </p:sp>
      <p:sp>
        <p:nvSpPr>
          <p:cNvPr id="5" name="CuadroTexto 4">
            <a:extLst>
              <a:ext uri="{FF2B5EF4-FFF2-40B4-BE49-F238E27FC236}">
                <a16:creationId xmlns:a16="http://schemas.microsoft.com/office/drawing/2014/main" id="{118D58B4-3FA7-B937-C361-2C8DB5EC8871}"/>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7" name="Imagen 6">
            <a:extLst>
              <a:ext uri="{FF2B5EF4-FFF2-40B4-BE49-F238E27FC236}">
                <a16:creationId xmlns:a16="http://schemas.microsoft.com/office/drawing/2014/main" id="{65358C9C-DA6D-9E5A-0F83-EDA8F0873F38}"/>
              </a:ext>
            </a:extLst>
          </p:cNvPr>
          <p:cNvPicPr>
            <a:picLocks noChangeAspect="1"/>
          </p:cNvPicPr>
          <p:nvPr/>
        </p:nvPicPr>
        <p:blipFill>
          <a:blip r:embed="rId2"/>
          <a:stretch>
            <a:fillRect/>
          </a:stretch>
        </p:blipFill>
        <p:spPr>
          <a:xfrm>
            <a:off x="318978" y="2501911"/>
            <a:ext cx="3774558" cy="815878"/>
          </a:xfrm>
          <a:prstGeom prst="rect">
            <a:avLst/>
          </a:prstGeom>
        </p:spPr>
      </p:pic>
      <p:sp>
        <p:nvSpPr>
          <p:cNvPr id="8" name="CuadroTexto 7">
            <a:extLst>
              <a:ext uri="{FF2B5EF4-FFF2-40B4-BE49-F238E27FC236}">
                <a16:creationId xmlns:a16="http://schemas.microsoft.com/office/drawing/2014/main" id="{BF3D645E-AD49-2647-3FE7-16DD20369439}"/>
              </a:ext>
            </a:extLst>
          </p:cNvPr>
          <p:cNvSpPr txBox="1"/>
          <p:nvPr/>
        </p:nvSpPr>
        <p:spPr>
          <a:xfrm>
            <a:off x="215420" y="685763"/>
            <a:ext cx="8056710" cy="646331"/>
          </a:xfrm>
          <a:prstGeom prst="rect">
            <a:avLst/>
          </a:prstGeom>
          <a:noFill/>
        </p:spPr>
        <p:txBody>
          <a:bodyPr wrap="square" rtlCol="0">
            <a:spAutoFit/>
          </a:bodyPr>
          <a:lstStyle/>
          <a:p>
            <a:r>
              <a:rPr lang="es-ES" dirty="0"/>
              <a:t>A nivel de </a:t>
            </a:r>
            <a:r>
              <a:rPr lang="es-ES" b="1" dirty="0"/>
              <a:t>front</a:t>
            </a:r>
            <a:r>
              <a:rPr lang="es-ES" dirty="0"/>
              <a:t> capturaremos la actualización de los usuarios actuales que permanecen activos en la web.</a:t>
            </a:r>
          </a:p>
        </p:txBody>
      </p:sp>
      <p:sp>
        <p:nvSpPr>
          <p:cNvPr id="9" name="CuadroTexto 8">
            <a:extLst>
              <a:ext uri="{FF2B5EF4-FFF2-40B4-BE49-F238E27FC236}">
                <a16:creationId xmlns:a16="http://schemas.microsoft.com/office/drawing/2014/main" id="{0778BECD-19D0-C172-7655-6BA3D6F51993}"/>
              </a:ext>
            </a:extLst>
          </p:cNvPr>
          <p:cNvSpPr txBox="1"/>
          <p:nvPr/>
        </p:nvSpPr>
        <p:spPr>
          <a:xfrm>
            <a:off x="215420" y="1249453"/>
            <a:ext cx="9239693" cy="1200329"/>
          </a:xfrm>
          <a:prstGeom prst="rect">
            <a:avLst/>
          </a:prstGeom>
          <a:noFill/>
        </p:spPr>
        <p:txBody>
          <a:bodyPr wrap="square" rtlCol="0">
            <a:spAutoFit/>
          </a:bodyPr>
          <a:lstStyle/>
          <a:p>
            <a:pPr algn="just"/>
            <a:r>
              <a:rPr lang="es-ES" dirty="0"/>
              <a:t>Lo bueno de estos métodos es que no es </a:t>
            </a:r>
            <a:r>
              <a:rPr lang="es-ES" b="1" dirty="0"/>
              <a:t>necesario</a:t>
            </a:r>
            <a:r>
              <a:rPr lang="es-ES" dirty="0"/>
              <a:t> invocarlos desde el front para que se ejecute, sino que la conexión y la desconexión de los usuarios en el front invoca los métodos del back automáticamente sin necesidad de tener que hacer nosotros nada.</a:t>
            </a:r>
          </a:p>
          <a:p>
            <a:endParaRPr lang="es-ES" dirty="0"/>
          </a:p>
        </p:txBody>
      </p:sp>
      <p:pic>
        <p:nvPicPr>
          <p:cNvPr id="11" name="Imagen 10">
            <a:extLst>
              <a:ext uri="{FF2B5EF4-FFF2-40B4-BE49-F238E27FC236}">
                <a16:creationId xmlns:a16="http://schemas.microsoft.com/office/drawing/2014/main" id="{917D525A-6036-762A-F37E-9AAA228246D4}"/>
              </a:ext>
            </a:extLst>
          </p:cNvPr>
          <p:cNvPicPr>
            <a:picLocks noChangeAspect="1"/>
          </p:cNvPicPr>
          <p:nvPr/>
        </p:nvPicPr>
        <p:blipFill>
          <a:blip r:embed="rId3"/>
          <a:stretch>
            <a:fillRect/>
          </a:stretch>
        </p:blipFill>
        <p:spPr>
          <a:xfrm>
            <a:off x="318978" y="2247459"/>
            <a:ext cx="1881963" cy="332626"/>
          </a:xfrm>
          <a:prstGeom prst="rect">
            <a:avLst/>
          </a:prstGeom>
        </p:spPr>
      </p:pic>
      <p:pic>
        <p:nvPicPr>
          <p:cNvPr id="13" name="Imagen 12">
            <a:extLst>
              <a:ext uri="{FF2B5EF4-FFF2-40B4-BE49-F238E27FC236}">
                <a16:creationId xmlns:a16="http://schemas.microsoft.com/office/drawing/2014/main" id="{86996F96-E951-8EBE-4448-D58D0197501E}"/>
              </a:ext>
            </a:extLst>
          </p:cNvPr>
          <p:cNvPicPr>
            <a:picLocks noChangeAspect="1"/>
          </p:cNvPicPr>
          <p:nvPr/>
        </p:nvPicPr>
        <p:blipFill>
          <a:blip r:embed="rId4"/>
          <a:stretch>
            <a:fillRect/>
          </a:stretch>
        </p:blipFill>
        <p:spPr>
          <a:xfrm>
            <a:off x="4238624" y="2533714"/>
            <a:ext cx="5514975" cy="762000"/>
          </a:xfrm>
          <a:prstGeom prst="rect">
            <a:avLst/>
          </a:prstGeom>
        </p:spPr>
      </p:pic>
      <p:pic>
        <p:nvPicPr>
          <p:cNvPr id="18" name="Imagen 17" descr="Interfaz de usuario gráfica, Texto, Aplicación, Correo electrónico&#10;&#10;Descripción generada automáticamente">
            <a:extLst>
              <a:ext uri="{FF2B5EF4-FFF2-40B4-BE49-F238E27FC236}">
                <a16:creationId xmlns:a16="http://schemas.microsoft.com/office/drawing/2014/main" id="{01798DDF-AE09-5331-262C-C82898E76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7" y="3682371"/>
            <a:ext cx="4304637" cy="2489866"/>
          </a:xfrm>
          <a:prstGeom prst="rect">
            <a:avLst/>
          </a:prstGeom>
        </p:spPr>
      </p:pic>
      <p:sp>
        <p:nvSpPr>
          <p:cNvPr id="14" name="Flecha: a la derecha 13">
            <a:extLst>
              <a:ext uri="{FF2B5EF4-FFF2-40B4-BE49-F238E27FC236}">
                <a16:creationId xmlns:a16="http://schemas.microsoft.com/office/drawing/2014/main" id="{EE3D3935-D139-0590-5944-E198968D9EFE}"/>
              </a:ext>
            </a:extLst>
          </p:cNvPr>
          <p:cNvSpPr/>
          <p:nvPr/>
        </p:nvSpPr>
        <p:spPr>
          <a:xfrm rot="5400000">
            <a:off x="3785080" y="3189744"/>
            <a:ext cx="762000" cy="73377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16440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75</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3138652979"/>
              </p:ext>
            </p:extLst>
          </p:nvPr>
        </p:nvGraphicFramePr>
        <p:xfrm>
          <a:off x="116958" y="1136634"/>
          <a:ext cx="9611833" cy="4279328"/>
        </p:xfrm>
        <a:graphic>
          <a:graphicData uri="http://schemas.openxmlformats.org/drawingml/2006/table">
            <a:tbl>
              <a:tblPr firstRow="1" bandRow="1">
                <a:tableStyleId>{0660B408-B3CF-4A94-85FC-2B1E0A45F4A2}</a:tableStyleId>
              </a:tblPr>
              <a:tblGrid>
                <a:gridCol w="2168368">
                  <a:extLst>
                    <a:ext uri="{9D8B030D-6E8A-4147-A177-3AD203B41FA5}">
                      <a16:colId xmlns:a16="http://schemas.microsoft.com/office/drawing/2014/main" val="1985761999"/>
                    </a:ext>
                  </a:extLst>
                </a:gridCol>
                <a:gridCol w="74434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ConnectionId</a:t>
                      </a:r>
                      <a:endParaRPr lang="es-ES" sz="1600" b="1" dirty="0"/>
                    </a:p>
                  </a:txBody>
                  <a:tcPr/>
                </a:tc>
                <a:tc>
                  <a:txBody>
                    <a:bodyPr/>
                    <a:lstStyle/>
                    <a:p>
                      <a:r>
                        <a:rPr lang="es-ES" sz="1600" dirty="0"/>
                        <a:t>Obtiene el </a:t>
                      </a:r>
                      <a:r>
                        <a:rPr lang="es-ES" sz="1600" u="sng" dirty="0"/>
                        <a:t>ID único </a:t>
                      </a:r>
                      <a:r>
                        <a:rPr lang="es-ES" sz="1600" dirty="0"/>
                        <a:t>de la conexión, </a:t>
                      </a:r>
                      <a:r>
                        <a:rPr lang="es-ES" sz="1600" u="sng" dirty="0"/>
                        <a:t>asignado por SignalR</a:t>
                      </a:r>
                      <a:r>
                        <a:rPr lang="es-ES" sz="1600" dirty="0"/>
                        <a:t>. Hay </a:t>
                      </a:r>
                      <a:r>
                        <a:rPr lang="es-ES" sz="1600" u="sng" dirty="0"/>
                        <a:t>un ID de conexión para cada conexión</a:t>
                      </a:r>
                      <a:r>
                        <a:rPr lang="es-ES" sz="1600" dirty="0"/>
                        <a:t>.</a:t>
                      </a:r>
                    </a:p>
                  </a:txBody>
                  <a:tcPr/>
                </a:tc>
                <a:extLst>
                  <a:ext uri="{0D108BD9-81ED-4DB2-BD59-A6C34878D82A}">
                    <a16:rowId xmlns:a16="http://schemas.microsoft.com/office/drawing/2014/main" val="39884438"/>
                  </a:ext>
                </a:extLst>
              </a:tr>
              <a:tr h="554704">
                <a:tc>
                  <a:txBody>
                    <a:bodyPr/>
                    <a:lstStyle/>
                    <a:p>
                      <a:r>
                        <a:rPr lang="es-ES" sz="1600" b="1" dirty="0" err="1"/>
                        <a:t>UserIdentifier</a:t>
                      </a:r>
                      <a:endParaRPr lang="es-ES" sz="1600" b="1" dirty="0"/>
                    </a:p>
                  </a:txBody>
                  <a:tcPr/>
                </a:tc>
                <a:tc>
                  <a:txBody>
                    <a:bodyPr/>
                    <a:lstStyle/>
                    <a:p>
                      <a:r>
                        <a:rPr lang="es-ES" sz="1600" dirty="0"/>
                        <a:t>Obtiene el identificador de usuario. Por defecto, SignalR utiliza el </a:t>
                      </a:r>
                      <a:r>
                        <a:rPr lang="es-ES" sz="1600" dirty="0" err="1">
                          <a:solidFill>
                            <a:schemeClr val="accent1">
                              <a:lumMod val="75000"/>
                            </a:schemeClr>
                          </a:solidFill>
                        </a:rPr>
                        <a:t>ClaimTypes.NameIdentifier</a:t>
                      </a:r>
                      <a:r>
                        <a:rPr lang="es-ES" sz="1600" dirty="0"/>
                        <a:t> del </a:t>
                      </a:r>
                      <a:r>
                        <a:rPr lang="es-ES" sz="1600" dirty="0" err="1">
                          <a:solidFill>
                            <a:schemeClr val="accent1">
                              <a:lumMod val="75000"/>
                            </a:schemeClr>
                          </a:solidFill>
                        </a:rPr>
                        <a:t>ClaimsPrincipal</a:t>
                      </a:r>
                      <a:r>
                        <a:rPr lang="es-ES" sz="1600" dirty="0"/>
                        <a:t> asociado a la conexión como identificador de usuario.</a:t>
                      </a:r>
                    </a:p>
                  </a:txBody>
                  <a:tcPr/>
                </a:tc>
                <a:extLst>
                  <a:ext uri="{0D108BD9-81ED-4DB2-BD59-A6C34878D82A}">
                    <a16:rowId xmlns:a16="http://schemas.microsoft.com/office/drawing/2014/main" val="1821984117"/>
                  </a:ext>
                </a:extLst>
              </a:tr>
              <a:tr h="554704">
                <a:tc>
                  <a:txBody>
                    <a:bodyPr/>
                    <a:lstStyle/>
                    <a:p>
                      <a:r>
                        <a:rPr lang="es-ES" sz="1600" b="1" dirty="0" err="1"/>
                        <a:t>User</a:t>
                      </a:r>
                      <a:endParaRPr lang="es-ES" sz="1600" b="1" dirty="0"/>
                    </a:p>
                  </a:txBody>
                  <a:tcPr/>
                </a:tc>
                <a:tc>
                  <a:txBody>
                    <a:bodyPr/>
                    <a:lstStyle/>
                    <a:p>
                      <a:r>
                        <a:rPr lang="es-ES" sz="1600" dirty="0"/>
                        <a:t>Obtiene el </a:t>
                      </a:r>
                      <a:r>
                        <a:rPr lang="es-ES" sz="1600" dirty="0" err="1">
                          <a:solidFill>
                            <a:schemeClr val="accent1">
                              <a:lumMod val="75000"/>
                            </a:schemeClr>
                          </a:solidFill>
                        </a:rPr>
                        <a:t>ClaimsPrincipal</a:t>
                      </a:r>
                      <a:r>
                        <a:rPr lang="es-ES" sz="1600" dirty="0"/>
                        <a:t> asociado al usuario actual.</a:t>
                      </a:r>
                    </a:p>
                  </a:txBody>
                  <a:tcPr/>
                </a:tc>
                <a:extLst>
                  <a:ext uri="{0D108BD9-81ED-4DB2-BD59-A6C34878D82A}">
                    <a16:rowId xmlns:a16="http://schemas.microsoft.com/office/drawing/2014/main" val="185297040"/>
                  </a:ext>
                </a:extLst>
              </a:tr>
              <a:tr h="554704">
                <a:tc>
                  <a:txBody>
                    <a:bodyPr/>
                    <a:lstStyle/>
                    <a:p>
                      <a:r>
                        <a:rPr lang="es-ES" sz="1600" b="1" dirty="0" err="1"/>
                        <a:t>Items</a:t>
                      </a:r>
                      <a:endParaRPr lang="es-ES" sz="1600" b="1" dirty="0"/>
                    </a:p>
                  </a:txBody>
                  <a:tcPr/>
                </a:tc>
                <a:tc>
                  <a:txBody>
                    <a:bodyPr/>
                    <a:lstStyle/>
                    <a:p>
                      <a:r>
                        <a:rPr lang="es-ES" sz="1600" dirty="0"/>
                        <a:t>Obtiene una colección clave/valor que puede utilizarse para compartir datos dentro del ámbito de esta conexión. Los datos pueden ser almacenados en esta colección y persistirán para la conexión a través de diferentes invocaciones de métodos </a:t>
                      </a:r>
                      <a:r>
                        <a:rPr lang="es-ES" sz="1600" dirty="0" err="1"/>
                        <a:t>hub</a:t>
                      </a:r>
                      <a:r>
                        <a:rPr lang="es-ES" sz="1600" dirty="0"/>
                        <a:t>.</a:t>
                      </a:r>
                    </a:p>
                  </a:txBody>
                  <a:tcPr/>
                </a:tc>
                <a:extLst>
                  <a:ext uri="{0D108BD9-81ED-4DB2-BD59-A6C34878D82A}">
                    <a16:rowId xmlns:a16="http://schemas.microsoft.com/office/drawing/2014/main" val="697200574"/>
                  </a:ext>
                </a:extLst>
              </a:tr>
              <a:tr h="554704">
                <a:tc>
                  <a:txBody>
                    <a:bodyPr/>
                    <a:lstStyle/>
                    <a:p>
                      <a:r>
                        <a:rPr lang="es-ES" sz="1600" b="1" dirty="0" err="1"/>
                        <a:t>Features</a:t>
                      </a:r>
                      <a:endParaRPr lang="es-ES" sz="1600" b="1" dirty="0"/>
                    </a:p>
                  </a:txBody>
                  <a:tcPr/>
                </a:tc>
                <a:tc>
                  <a:txBody>
                    <a:bodyPr/>
                    <a:lstStyle/>
                    <a:p>
                      <a:r>
                        <a:rPr lang="es-ES" sz="1600" dirty="0"/>
                        <a:t>Obtiene la colección de características disponibles en la conexión. Por ahora, esta colección no es necesaria en la mayoría de los escenarios. </a:t>
                      </a:r>
                    </a:p>
                  </a:txBody>
                  <a:tcPr/>
                </a:tc>
                <a:extLst>
                  <a:ext uri="{0D108BD9-81ED-4DB2-BD59-A6C34878D82A}">
                    <a16:rowId xmlns:a16="http://schemas.microsoft.com/office/drawing/2014/main" val="886270114"/>
                  </a:ext>
                </a:extLst>
              </a:tr>
              <a:tr h="554704">
                <a:tc>
                  <a:txBody>
                    <a:bodyPr/>
                    <a:lstStyle/>
                    <a:p>
                      <a:r>
                        <a:rPr lang="es-ES" sz="1600" b="1" dirty="0" err="1"/>
                        <a:t>ConnectionAborted</a:t>
                      </a:r>
                      <a:endParaRPr lang="es-ES" sz="1600" b="1" dirty="0"/>
                    </a:p>
                  </a:txBody>
                  <a:tcPr/>
                </a:tc>
                <a:tc>
                  <a:txBody>
                    <a:bodyPr/>
                    <a:lstStyle/>
                    <a:p>
                      <a:r>
                        <a:rPr lang="es-ES" sz="1600" dirty="0"/>
                        <a:t>Obtiene un </a:t>
                      </a:r>
                      <a:r>
                        <a:rPr lang="es-ES" sz="1600" dirty="0" err="1">
                          <a:solidFill>
                            <a:schemeClr val="accent1">
                              <a:lumMod val="75000"/>
                            </a:schemeClr>
                          </a:solidFill>
                        </a:rPr>
                        <a:t>CancellationToken</a:t>
                      </a:r>
                      <a:r>
                        <a:rPr lang="es-ES" sz="1600" dirty="0"/>
                        <a:t> que notifica cuando se interrumpe la conexión.</a:t>
                      </a:r>
                    </a:p>
                  </a:txBody>
                  <a:tcPr/>
                </a:tc>
                <a:extLst>
                  <a:ext uri="{0D108BD9-81ED-4DB2-BD59-A6C34878D82A}">
                    <a16:rowId xmlns:a16="http://schemas.microsoft.com/office/drawing/2014/main" val="3488397577"/>
                  </a:ext>
                </a:extLst>
              </a:tr>
            </a:tbl>
          </a:graphicData>
        </a:graphic>
      </p:graphicFrame>
      <p:graphicFrame>
        <p:nvGraphicFramePr>
          <p:cNvPr id="2" name="Tabla 1">
            <a:extLst>
              <a:ext uri="{FF2B5EF4-FFF2-40B4-BE49-F238E27FC236}">
                <a16:creationId xmlns:a16="http://schemas.microsoft.com/office/drawing/2014/main" id="{A367E967-610B-1EC5-E109-81BED3E9D9A1}"/>
              </a:ext>
            </a:extLst>
          </p:cNvPr>
          <p:cNvGraphicFramePr>
            <a:graphicFrameLocks noGrp="1"/>
          </p:cNvGraphicFramePr>
          <p:nvPr>
            <p:extLst>
              <p:ext uri="{D42A27DB-BD31-4B8C-83A1-F6EECF244321}">
                <p14:modId xmlns:p14="http://schemas.microsoft.com/office/powerpoint/2010/main" val="2669320713"/>
              </p:ext>
            </p:extLst>
          </p:nvPr>
        </p:nvGraphicFramePr>
        <p:xfrm>
          <a:off x="116957" y="5288723"/>
          <a:ext cx="9611834" cy="741680"/>
        </p:xfrm>
        <a:graphic>
          <a:graphicData uri="http://schemas.openxmlformats.org/drawingml/2006/table">
            <a:tbl>
              <a:tblPr firstRow="1" bandRow="1">
                <a:tableStyleId>{0660B408-B3CF-4A94-85FC-2B1E0A45F4A2}</a:tableStyleId>
              </a:tblPr>
              <a:tblGrid>
                <a:gridCol w="2179676">
                  <a:extLst>
                    <a:ext uri="{9D8B030D-6E8A-4147-A177-3AD203B41FA5}">
                      <a16:colId xmlns:a16="http://schemas.microsoft.com/office/drawing/2014/main" val="2957335071"/>
                    </a:ext>
                  </a:extLst>
                </a:gridCol>
                <a:gridCol w="7432158">
                  <a:extLst>
                    <a:ext uri="{9D8B030D-6E8A-4147-A177-3AD203B41FA5}">
                      <a16:colId xmlns:a16="http://schemas.microsoft.com/office/drawing/2014/main" val="2806849208"/>
                    </a:ext>
                  </a:extLst>
                </a:gridCol>
              </a:tblGrid>
              <a:tr h="37084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623855445"/>
                  </a:ext>
                </a:extLst>
              </a:tr>
              <a:tr h="370840">
                <a:tc>
                  <a:txBody>
                    <a:bodyPr/>
                    <a:lstStyle/>
                    <a:p>
                      <a:r>
                        <a:rPr lang="es-ES" sz="1600" b="1" dirty="0" err="1"/>
                        <a:t>Abort</a:t>
                      </a:r>
                      <a:endParaRPr lang="es-ES" sz="1600" b="1" dirty="0"/>
                    </a:p>
                  </a:txBody>
                  <a:tcPr/>
                </a:tc>
                <a:tc>
                  <a:txBody>
                    <a:bodyPr/>
                    <a:lstStyle/>
                    <a:p>
                      <a:r>
                        <a:rPr lang="es-ES" sz="1600" dirty="0"/>
                        <a:t>Interrumpe la conexión</a:t>
                      </a:r>
                    </a:p>
                  </a:txBody>
                  <a:tcPr/>
                </a:tc>
                <a:extLst>
                  <a:ext uri="{0D108BD9-81ED-4DB2-BD59-A6C34878D82A}">
                    <a16:rowId xmlns:a16="http://schemas.microsoft.com/office/drawing/2014/main" val="1226267005"/>
                  </a:ext>
                </a:extLst>
              </a:tr>
            </a:tbl>
          </a:graphicData>
        </a:graphic>
      </p:graphicFrame>
    </p:spTree>
    <p:extLst>
      <p:ext uri="{BB962C8B-B14F-4D97-AF65-F5344CB8AC3E}">
        <p14:creationId xmlns:p14="http://schemas.microsoft.com/office/powerpoint/2010/main" val="3051129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Webpage - Free seo and web icons">
            <a:extLst>
              <a:ext uri="{FF2B5EF4-FFF2-40B4-BE49-F238E27FC236}">
                <a16:creationId xmlns:a16="http://schemas.microsoft.com/office/drawing/2014/main" id="{2308B97C-4B68-BBC8-B881-5C8AD29E5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37" y="4530608"/>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F9BDCF0-0EC8-1915-BBFC-1A0D16D809A8}"/>
              </a:ext>
            </a:extLst>
          </p:cNvPr>
          <p:cNvSpPr>
            <a:spLocks noGrp="1"/>
          </p:cNvSpPr>
          <p:nvPr>
            <p:ph type="sldNum" sz="quarter" idx="12"/>
          </p:nvPr>
        </p:nvSpPr>
        <p:spPr/>
        <p:txBody>
          <a:bodyPr/>
          <a:lstStyle/>
          <a:p>
            <a:fld id="{9A396ACE-1A63-459D-82B4-27C23849521D}" type="slidenum">
              <a:rPr lang="es-ES" smtClean="0"/>
              <a:t>76</a:t>
            </a:fld>
            <a:endParaRPr lang="es-ES"/>
          </a:p>
        </p:txBody>
      </p:sp>
      <p:sp>
        <p:nvSpPr>
          <p:cNvPr id="5" name="CuadroTexto 4">
            <a:extLst>
              <a:ext uri="{FF2B5EF4-FFF2-40B4-BE49-F238E27FC236}">
                <a16:creationId xmlns:a16="http://schemas.microsoft.com/office/drawing/2014/main" id="{EDE7034E-3DCC-EE2E-5897-CF0BC69A0232}"/>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58563414-1548-55AF-D719-33D9E3C3F33B}"/>
              </a:ext>
            </a:extLst>
          </p:cNvPr>
          <p:cNvSpPr txBox="1"/>
          <p:nvPr/>
        </p:nvSpPr>
        <p:spPr>
          <a:xfrm>
            <a:off x="116958" y="734038"/>
            <a:ext cx="8410097" cy="369332"/>
          </a:xfrm>
          <a:prstGeom prst="rect">
            <a:avLst/>
          </a:prstGeom>
          <a:noFill/>
        </p:spPr>
        <p:txBody>
          <a:bodyPr wrap="square" rtlCol="0">
            <a:spAutoFit/>
          </a:bodyPr>
          <a:lstStyle/>
          <a:p>
            <a:r>
              <a:rPr lang="es-ES" b="1" dirty="0"/>
              <a:t>Ejemplos donde podríamos utilizar las propiedades y métodos que ofrece </a:t>
            </a:r>
            <a:r>
              <a:rPr lang="es-ES" b="1" dirty="0" err="1"/>
              <a:t>Context</a:t>
            </a:r>
            <a:endParaRPr lang="es-ES" b="1" dirty="0"/>
          </a:p>
        </p:txBody>
      </p:sp>
      <p:pic>
        <p:nvPicPr>
          <p:cNvPr id="10" name="Imagen 9">
            <a:extLst>
              <a:ext uri="{FF2B5EF4-FFF2-40B4-BE49-F238E27FC236}">
                <a16:creationId xmlns:a16="http://schemas.microsoft.com/office/drawing/2014/main" id="{D65385D2-306C-B3E9-C4FE-5518C4F80E32}"/>
              </a:ext>
            </a:extLst>
          </p:cNvPr>
          <p:cNvPicPr>
            <a:picLocks noChangeAspect="1"/>
          </p:cNvPicPr>
          <p:nvPr/>
        </p:nvPicPr>
        <p:blipFill>
          <a:blip r:embed="rId3"/>
          <a:stretch>
            <a:fillRect/>
          </a:stretch>
        </p:blipFill>
        <p:spPr>
          <a:xfrm>
            <a:off x="2545929" y="2256671"/>
            <a:ext cx="4114800" cy="1485900"/>
          </a:xfrm>
          <a:prstGeom prst="rect">
            <a:avLst/>
          </a:prstGeom>
        </p:spPr>
      </p:pic>
      <p:sp>
        <p:nvSpPr>
          <p:cNvPr id="11" name="CuadroTexto 10">
            <a:extLst>
              <a:ext uri="{FF2B5EF4-FFF2-40B4-BE49-F238E27FC236}">
                <a16:creationId xmlns:a16="http://schemas.microsoft.com/office/drawing/2014/main" id="{34D73FBA-8BBC-C342-7ABE-D8663360D36F}"/>
              </a:ext>
            </a:extLst>
          </p:cNvPr>
          <p:cNvSpPr txBox="1"/>
          <p:nvPr/>
        </p:nvSpPr>
        <p:spPr>
          <a:xfrm>
            <a:off x="116958" y="1190129"/>
            <a:ext cx="9445682" cy="923330"/>
          </a:xfrm>
          <a:prstGeom prst="rect">
            <a:avLst/>
          </a:prstGeom>
          <a:noFill/>
        </p:spPr>
        <p:txBody>
          <a:bodyPr wrap="square" rtlCol="0">
            <a:spAutoFit/>
          </a:bodyPr>
          <a:lstStyle/>
          <a:p>
            <a:r>
              <a:rPr lang="es-ES" dirty="0"/>
              <a:t>Cuando desde el Back queremos enviarles a todos los clientes quién ha sido el emisor de la llamada podemos hacerlo a través de </a:t>
            </a:r>
            <a:r>
              <a:rPr lang="es-ES" dirty="0" err="1"/>
              <a:t>Context.Identity.Name</a:t>
            </a:r>
            <a:r>
              <a:rPr lang="es-ES" dirty="0"/>
              <a:t> y así se enviará a todos los clientes el nombre del emisor</a:t>
            </a:r>
          </a:p>
        </p:txBody>
      </p:sp>
      <p:sp>
        <p:nvSpPr>
          <p:cNvPr id="12" name="Rectángulo: esquinas redondeadas 11">
            <a:extLst>
              <a:ext uri="{FF2B5EF4-FFF2-40B4-BE49-F238E27FC236}">
                <a16:creationId xmlns:a16="http://schemas.microsoft.com/office/drawing/2014/main" id="{C2DF439F-839E-16D3-45A3-008EE6B74953}"/>
              </a:ext>
            </a:extLst>
          </p:cNvPr>
          <p:cNvSpPr/>
          <p:nvPr/>
        </p:nvSpPr>
        <p:spPr>
          <a:xfrm>
            <a:off x="7412241" y="4440837"/>
            <a:ext cx="1444125" cy="159541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91C7CC7E-1121-2B30-C393-31ADAB92B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9786" y="4546551"/>
            <a:ext cx="588764" cy="58876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de flecha 14">
            <a:extLst>
              <a:ext uri="{FF2B5EF4-FFF2-40B4-BE49-F238E27FC236}">
                <a16:creationId xmlns:a16="http://schemas.microsoft.com/office/drawing/2014/main" id="{EC3AED3B-C3E5-2786-8DAE-E80845526EEF}"/>
              </a:ext>
            </a:extLst>
          </p:cNvPr>
          <p:cNvCxnSpPr>
            <a:cxnSpLocks/>
          </p:cNvCxnSpPr>
          <p:nvPr/>
        </p:nvCxnSpPr>
        <p:spPr>
          <a:xfrm>
            <a:off x="1441386" y="4717739"/>
            <a:ext cx="597085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780F316-1BFC-C05E-EECF-DE316D5BAC38}"/>
              </a:ext>
            </a:extLst>
          </p:cNvPr>
          <p:cNvSpPr txBox="1"/>
          <p:nvPr/>
        </p:nvSpPr>
        <p:spPr>
          <a:xfrm>
            <a:off x="1023570" y="4648387"/>
            <a:ext cx="317716" cy="369332"/>
          </a:xfrm>
          <a:prstGeom prst="rect">
            <a:avLst/>
          </a:prstGeom>
          <a:noFill/>
        </p:spPr>
        <p:txBody>
          <a:bodyPr wrap="none" rtlCol="0">
            <a:spAutoFit/>
          </a:bodyPr>
          <a:lstStyle/>
          <a:p>
            <a:r>
              <a:rPr lang="es-ES" dirty="0"/>
              <a:t>A</a:t>
            </a:r>
          </a:p>
        </p:txBody>
      </p:sp>
      <p:sp>
        <p:nvSpPr>
          <p:cNvPr id="20" name="CuadroTexto 19">
            <a:extLst>
              <a:ext uri="{FF2B5EF4-FFF2-40B4-BE49-F238E27FC236}">
                <a16:creationId xmlns:a16="http://schemas.microsoft.com/office/drawing/2014/main" id="{9AC0FC5F-9CCA-C6F0-2756-B81D5EDDAD5C}"/>
              </a:ext>
            </a:extLst>
          </p:cNvPr>
          <p:cNvSpPr txBox="1"/>
          <p:nvPr/>
        </p:nvSpPr>
        <p:spPr>
          <a:xfrm>
            <a:off x="7407223" y="3953875"/>
            <a:ext cx="1444125"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B424C688-4681-13E2-B979-0E657BBCB268}"/>
              </a:ext>
            </a:extLst>
          </p:cNvPr>
          <p:cNvSpPr/>
          <p:nvPr/>
        </p:nvSpPr>
        <p:spPr>
          <a:xfrm>
            <a:off x="7693829" y="5300378"/>
            <a:ext cx="880947" cy="4897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4DA2E635-B0F3-0414-56A5-089C8D472106}"/>
              </a:ext>
            </a:extLst>
          </p:cNvPr>
          <p:cNvSpPr txBox="1"/>
          <p:nvPr/>
        </p:nvSpPr>
        <p:spPr>
          <a:xfrm>
            <a:off x="7661537" y="5656627"/>
            <a:ext cx="1104107" cy="369332"/>
          </a:xfrm>
          <a:prstGeom prst="rect">
            <a:avLst/>
          </a:prstGeom>
          <a:noFill/>
        </p:spPr>
        <p:txBody>
          <a:bodyPr wrap="square" rtlCol="0">
            <a:spAutoFit/>
          </a:bodyPr>
          <a:lstStyle/>
          <a:p>
            <a:pPr algn="ctr"/>
            <a:r>
              <a:rPr lang="es-ES" dirty="0"/>
              <a:t>…</a:t>
            </a:r>
          </a:p>
        </p:txBody>
      </p:sp>
      <p:cxnSp>
        <p:nvCxnSpPr>
          <p:cNvPr id="17" name="Conector recto de flecha 16">
            <a:extLst>
              <a:ext uri="{FF2B5EF4-FFF2-40B4-BE49-F238E27FC236}">
                <a16:creationId xmlns:a16="http://schemas.microsoft.com/office/drawing/2014/main" id="{2D0F51D2-3A76-8DD3-CC19-27BB0EEDF0CB}"/>
              </a:ext>
            </a:extLst>
          </p:cNvPr>
          <p:cNvCxnSpPr>
            <a:cxnSpLocks/>
          </p:cNvCxnSpPr>
          <p:nvPr/>
        </p:nvCxnSpPr>
        <p:spPr>
          <a:xfrm flipH="1">
            <a:off x="1441386" y="4878854"/>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169F1839-B613-7350-F734-8379E4111FA0}"/>
              </a:ext>
            </a:extLst>
          </p:cNvPr>
          <p:cNvSpPr txBox="1"/>
          <p:nvPr/>
        </p:nvSpPr>
        <p:spPr>
          <a:xfrm>
            <a:off x="2187881" y="4427865"/>
            <a:ext cx="4472848" cy="3077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400" b="1" dirty="0"/>
              <a:t>Broadcast</a:t>
            </a:r>
            <a:endParaRPr lang="es-ES" b="1" dirty="0"/>
          </a:p>
        </p:txBody>
      </p:sp>
      <p:pic>
        <p:nvPicPr>
          <p:cNvPr id="28" name="Picture 2" descr="Webpage - Free seo and web icons">
            <a:extLst>
              <a:ext uri="{FF2B5EF4-FFF2-40B4-BE49-F238E27FC236}">
                <a16:creationId xmlns:a16="http://schemas.microsoft.com/office/drawing/2014/main" id="{D4D26E25-B7EC-B03A-3AA3-59A20AB6C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322" y="5294621"/>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a:extLst>
              <a:ext uri="{FF2B5EF4-FFF2-40B4-BE49-F238E27FC236}">
                <a16:creationId xmlns:a16="http://schemas.microsoft.com/office/drawing/2014/main" id="{67A891C8-D634-ABBE-5947-342301643B89}"/>
              </a:ext>
            </a:extLst>
          </p:cNvPr>
          <p:cNvSpPr txBox="1"/>
          <p:nvPr/>
        </p:nvSpPr>
        <p:spPr>
          <a:xfrm>
            <a:off x="1037755" y="5412400"/>
            <a:ext cx="309700" cy="369332"/>
          </a:xfrm>
          <a:prstGeom prst="rect">
            <a:avLst/>
          </a:prstGeom>
          <a:noFill/>
        </p:spPr>
        <p:txBody>
          <a:bodyPr wrap="none" rtlCol="0">
            <a:spAutoFit/>
          </a:bodyPr>
          <a:lstStyle/>
          <a:p>
            <a:r>
              <a:rPr lang="es-ES" dirty="0"/>
              <a:t>B</a:t>
            </a:r>
          </a:p>
        </p:txBody>
      </p:sp>
      <p:cxnSp>
        <p:nvCxnSpPr>
          <p:cNvPr id="32" name="Conector recto de flecha 31">
            <a:extLst>
              <a:ext uri="{FF2B5EF4-FFF2-40B4-BE49-F238E27FC236}">
                <a16:creationId xmlns:a16="http://schemas.microsoft.com/office/drawing/2014/main" id="{91BAB6EF-EB71-96BD-F850-5A8308CDAD0D}"/>
              </a:ext>
            </a:extLst>
          </p:cNvPr>
          <p:cNvCxnSpPr>
            <a:cxnSpLocks/>
          </p:cNvCxnSpPr>
          <p:nvPr/>
        </p:nvCxnSpPr>
        <p:spPr>
          <a:xfrm flipH="1">
            <a:off x="1455571" y="5527013"/>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8543529C-54F8-D7B6-0502-A88F7233009F}"/>
              </a:ext>
            </a:extLst>
          </p:cNvPr>
          <p:cNvSpPr txBox="1"/>
          <p:nvPr/>
        </p:nvSpPr>
        <p:spPr>
          <a:xfrm>
            <a:off x="2190389" y="4886196"/>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
        <p:nvSpPr>
          <p:cNvPr id="34" name="CuadroTexto 33">
            <a:extLst>
              <a:ext uri="{FF2B5EF4-FFF2-40B4-BE49-F238E27FC236}">
                <a16:creationId xmlns:a16="http://schemas.microsoft.com/office/drawing/2014/main" id="{DD105B3E-1E7C-BF56-4DAE-A0C1A8D6852F}"/>
              </a:ext>
            </a:extLst>
          </p:cNvPr>
          <p:cNvSpPr txBox="1"/>
          <p:nvPr/>
        </p:nvSpPr>
        <p:spPr>
          <a:xfrm>
            <a:off x="2187881" y="5523679"/>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Tree>
    <p:extLst>
      <p:ext uri="{BB962C8B-B14F-4D97-AF65-F5344CB8AC3E}">
        <p14:creationId xmlns:p14="http://schemas.microsoft.com/office/powerpoint/2010/main" val="2218613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77</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956567322"/>
              </p:ext>
            </p:extLst>
          </p:nvPr>
        </p:nvGraphicFramePr>
        <p:xfrm>
          <a:off x="114300" y="1136634"/>
          <a:ext cx="9674742" cy="2029872"/>
        </p:xfrm>
        <a:graphic>
          <a:graphicData uri="http://schemas.openxmlformats.org/drawingml/2006/table">
            <a:tbl>
              <a:tblPr firstRow="1" bandRow="1">
                <a:tableStyleId>{0660B408-B3CF-4A94-85FC-2B1E0A45F4A2}</a:tableStyleId>
              </a:tblPr>
              <a:tblGrid>
                <a:gridCol w="1248344">
                  <a:extLst>
                    <a:ext uri="{9D8B030D-6E8A-4147-A177-3AD203B41FA5}">
                      <a16:colId xmlns:a16="http://schemas.microsoft.com/office/drawing/2014/main" val="1985761999"/>
                    </a:ext>
                  </a:extLst>
                </a:gridCol>
                <a:gridCol w="8426398">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a:t>
                      </a:r>
                      <a:endParaRPr lang="es-ES" sz="1600" b="1" dirty="0"/>
                    </a:p>
                  </a:txBody>
                  <a:tcPr/>
                </a:tc>
                <a:tc>
                  <a:txBody>
                    <a:bodyPr/>
                    <a:lstStyle/>
                    <a:p>
                      <a:r>
                        <a:rPr lang="es-ES" sz="1600" dirty="0"/>
                        <a:t>Llama a un método en todos los clientes conectados.</a:t>
                      </a:r>
                    </a:p>
                  </a:txBody>
                  <a:tcPr/>
                </a:tc>
                <a:extLst>
                  <a:ext uri="{0D108BD9-81ED-4DB2-BD59-A6C34878D82A}">
                    <a16:rowId xmlns:a16="http://schemas.microsoft.com/office/drawing/2014/main" val="39884438"/>
                  </a:ext>
                </a:extLst>
              </a:tr>
              <a:tr h="554704">
                <a:tc>
                  <a:txBody>
                    <a:bodyPr/>
                    <a:lstStyle/>
                    <a:p>
                      <a:r>
                        <a:rPr lang="es-ES" sz="1600" b="1" dirty="0" err="1"/>
                        <a:t>Caller</a:t>
                      </a:r>
                      <a:endParaRPr lang="es-ES" sz="1600" b="1" dirty="0"/>
                    </a:p>
                  </a:txBody>
                  <a:tcPr/>
                </a:tc>
                <a:tc>
                  <a:txBody>
                    <a:bodyPr/>
                    <a:lstStyle/>
                    <a:p>
                      <a:r>
                        <a:rPr lang="es-ES" sz="1600" dirty="0"/>
                        <a:t>Llama a un método en el cliente que invocó al método </a:t>
                      </a:r>
                      <a:r>
                        <a:rPr lang="es-ES" sz="1600" dirty="0" err="1"/>
                        <a:t>hub</a:t>
                      </a:r>
                      <a:r>
                        <a:rPr lang="es-ES" sz="1600" dirty="0"/>
                        <a:t>.</a:t>
                      </a:r>
                    </a:p>
                  </a:txBody>
                  <a:tcPr/>
                </a:tc>
                <a:extLst>
                  <a:ext uri="{0D108BD9-81ED-4DB2-BD59-A6C34878D82A}">
                    <a16:rowId xmlns:a16="http://schemas.microsoft.com/office/drawing/2014/main" val="1821984117"/>
                  </a:ext>
                </a:extLst>
              </a:tr>
              <a:tr h="554704">
                <a:tc>
                  <a:txBody>
                    <a:bodyPr/>
                    <a:lstStyle/>
                    <a:p>
                      <a:r>
                        <a:rPr lang="es-ES" sz="1600" b="1" dirty="0" err="1"/>
                        <a:t>Others</a:t>
                      </a:r>
                      <a:endParaRPr lang="es-ES" sz="1600" b="1" dirty="0"/>
                    </a:p>
                  </a:txBody>
                  <a:tcPr/>
                </a:tc>
                <a:tc>
                  <a:txBody>
                    <a:bodyPr/>
                    <a:lstStyle/>
                    <a:p>
                      <a:r>
                        <a:rPr lang="es-ES" sz="1600" dirty="0"/>
                        <a:t>Llama a un método en todos los clientes conectados excepto en el cliente que invocó el método.</a:t>
                      </a:r>
                    </a:p>
                  </a:txBody>
                  <a:tcPr/>
                </a:tc>
                <a:extLst>
                  <a:ext uri="{0D108BD9-81ED-4DB2-BD59-A6C34878D82A}">
                    <a16:rowId xmlns:a16="http://schemas.microsoft.com/office/drawing/2014/main" val="185297040"/>
                  </a:ext>
                </a:extLst>
              </a:tr>
            </a:tbl>
          </a:graphicData>
        </a:graphic>
      </p:graphicFrame>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794035884"/>
              </p:ext>
            </p:extLst>
          </p:nvPr>
        </p:nvGraphicFramePr>
        <p:xfrm>
          <a:off x="116957" y="3166506"/>
          <a:ext cx="9672083" cy="2584576"/>
        </p:xfrm>
        <a:graphic>
          <a:graphicData uri="http://schemas.openxmlformats.org/drawingml/2006/table">
            <a:tbl>
              <a:tblPr firstRow="1" bandRow="1">
                <a:tableStyleId>{0660B408-B3CF-4A94-85FC-2B1E0A45F4A2}</a:tableStyleId>
              </a:tblPr>
              <a:tblGrid>
                <a:gridCol w="1344899">
                  <a:extLst>
                    <a:ext uri="{9D8B030D-6E8A-4147-A177-3AD203B41FA5}">
                      <a16:colId xmlns:a16="http://schemas.microsoft.com/office/drawing/2014/main" val="1985761999"/>
                    </a:ext>
                  </a:extLst>
                </a:gridCol>
                <a:gridCol w="8327184">
                  <a:extLst>
                    <a:ext uri="{9D8B030D-6E8A-4147-A177-3AD203B41FA5}">
                      <a16:colId xmlns:a16="http://schemas.microsoft.com/office/drawing/2014/main" val="1186409320"/>
                    </a:ext>
                  </a:extLst>
                </a:gridCol>
              </a:tblGrid>
              <a:tr h="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AllExcept</a:t>
                      </a:r>
                      <a:endParaRPr lang="es-ES" sz="1600" b="1" dirty="0"/>
                    </a:p>
                  </a:txBody>
                  <a:tcPr/>
                </a:tc>
                <a:tc>
                  <a:txBody>
                    <a:bodyPr/>
                    <a:lstStyle/>
                    <a:p>
                      <a:r>
                        <a:rPr lang="es-ES" sz="1600" dirty="0"/>
                        <a:t>Llama a un método en todos los clientes conectados excepto en las conexiones especificadas.</a:t>
                      </a:r>
                    </a:p>
                  </a:txBody>
                  <a:tcPr/>
                </a:tc>
                <a:extLst>
                  <a:ext uri="{0D108BD9-81ED-4DB2-BD59-A6C34878D82A}">
                    <a16:rowId xmlns:a16="http://schemas.microsoft.com/office/drawing/2014/main" val="39884438"/>
                  </a:ext>
                </a:extLst>
              </a:tr>
              <a:tr h="554704">
                <a:tc>
                  <a:txBody>
                    <a:bodyPr/>
                    <a:lstStyle/>
                    <a:p>
                      <a:r>
                        <a:rPr lang="es-ES" sz="1600" b="1" dirty="0"/>
                        <a:t>Client</a:t>
                      </a:r>
                    </a:p>
                  </a:txBody>
                  <a:tcPr/>
                </a:tc>
                <a:tc>
                  <a:txBody>
                    <a:bodyPr/>
                    <a:lstStyle/>
                    <a:p>
                      <a:r>
                        <a:rPr lang="es-ES" sz="1600" dirty="0"/>
                        <a:t>Llama a un método en un cliente conectado específico.</a:t>
                      </a:r>
                    </a:p>
                  </a:txBody>
                  <a:tcPr/>
                </a:tc>
                <a:extLst>
                  <a:ext uri="{0D108BD9-81ED-4DB2-BD59-A6C34878D82A}">
                    <a16:rowId xmlns:a16="http://schemas.microsoft.com/office/drawing/2014/main" val="1821984117"/>
                  </a:ext>
                </a:extLst>
              </a:tr>
              <a:tr h="554704">
                <a:tc>
                  <a:txBody>
                    <a:bodyPr/>
                    <a:lstStyle/>
                    <a:p>
                      <a:r>
                        <a:rPr lang="es-ES" sz="1600" b="1" dirty="0" err="1"/>
                        <a:t>Clients</a:t>
                      </a:r>
                      <a:endParaRPr lang="es-ES" sz="1600" b="1" dirty="0"/>
                    </a:p>
                  </a:txBody>
                  <a:tcPr/>
                </a:tc>
                <a:tc>
                  <a:txBody>
                    <a:bodyPr/>
                    <a:lstStyle/>
                    <a:p>
                      <a:r>
                        <a:rPr lang="es-ES" sz="1600" dirty="0"/>
                        <a:t>Llama a un método en determinados clientes conectados.</a:t>
                      </a:r>
                    </a:p>
                  </a:txBody>
                  <a:tcPr/>
                </a:tc>
                <a:extLst>
                  <a:ext uri="{0D108BD9-81ED-4DB2-BD59-A6C34878D82A}">
                    <a16:rowId xmlns:a16="http://schemas.microsoft.com/office/drawing/2014/main" val="185297040"/>
                  </a:ext>
                </a:extLst>
              </a:tr>
              <a:tr h="554704">
                <a:tc>
                  <a:txBody>
                    <a:bodyPr/>
                    <a:lstStyle/>
                    <a:p>
                      <a:r>
                        <a:rPr lang="es-ES" sz="1600" b="1" dirty="0" err="1"/>
                        <a:t>Group</a:t>
                      </a:r>
                      <a:endParaRPr lang="es-ES" sz="1600" b="1" dirty="0"/>
                    </a:p>
                  </a:txBody>
                  <a:tcPr/>
                </a:tc>
                <a:tc>
                  <a:txBody>
                    <a:bodyPr/>
                    <a:lstStyle/>
                    <a:p>
                      <a:r>
                        <a:rPr lang="es-ES" sz="1600" dirty="0"/>
                        <a:t>Llama a un método en todas las conexiones del grupo especificado.</a:t>
                      </a:r>
                    </a:p>
                  </a:txBody>
                  <a:tcPr/>
                </a:tc>
                <a:extLst>
                  <a:ext uri="{0D108BD9-81ED-4DB2-BD59-A6C34878D82A}">
                    <a16:rowId xmlns:a16="http://schemas.microsoft.com/office/drawing/2014/main" val="160186616"/>
                  </a:ext>
                </a:extLst>
              </a:tr>
            </a:tbl>
          </a:graphicData>
        </a:graphic>
      </p:graphicFrame>
    </p:spTree>
    <p:extLst>
      <p:ext uri="{BB962C8B-B14F-4D97-AF65-F5344CB8AC3E}">
        <p14:creationId xmlns:p14="http://schemas.microsoft.com/office/powerpoint/2010/main" val="2071866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78</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209260020"/>
              </p:ext>
            </p:extLst>
          </p:nvPr>
        </p:nvGraphicFramePr>
        <p:xfrm>
          <a:off x="116957" y="1174933"/>
          <a:ext cx="9643987" cy="3455901"/>
        </p:xfrm>
        <a:graphic>
          <a:graphicData uri="http://schemas.openxmlformats.org/drawingml/2006/table">
            <a:tbl>
              <a:tblPr firstRow="1" bandRow="1">
                <a:tableStyleId>{0660B408-B3CF-4A94-85FC-2B1E0A45F4A2}</a:tableStyleId>
              </a:tblPr>
              <a:tblGrid>
                <a:gridCol w="1505869">
                  <a:extLst>
                    <a:ext uri="{9D8B030D-6E8A-4147-A177-3AD203B41FA5}">
                      <a16:colId xmlns:a16="http://schemas.microsoft.com/office/drawing/2014/main" val="1985761999"/>
                    </a:ext>
                  </a:extLst>
                </a:gridCol>
                <a:gridCol w="8138118">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GroupExcept</a:t>
                      </a:r>
                      <a:endParaRPr lang="es-ES" sz="1600" b="1" dirty="0"/>
                    </a:p>
                  </a:txBody>
                  <a:tcPr/>
                </a:tc>
                <a:tc>
                  <a:txBody>
                    <a:bodyPr/>
                    <a:lstStyle/>
                    <a:p>
                      <a:r>
                        <a:rPr lang="es-ES" sz="1600" dirty="0"/>
                        <a:t>Llama a un método en todas las conexiones del grupo especificado, excepto en las conexiones especificadas.</a:t>
                      </a:r>
                    </a:p>
                  </a:txBody>
                  <a:tcPr/>
                </a:tc>
                <a:extLst>
                  <a:ext uri="{0D108BD9-81ED-4DB2-BD59-A6C34878D82A}">
                    <a16:rowId xmlns:a16="http://schemas.microsoft.com/office/drawing/2014/main" val="39884438"/>
                  </a:ext>
                </a:extLst>
              </a:tr>
              <a:tr h="563526">
                <a:tc>
                  <a:txBody>
                    <a:bodyPr/>
                    <a:lstStyle/>
                    <a:p>
                      <a:r>
                        <a:rPr lang="es-ES" sz="1600" b="1" dirty="0" err="1"/>
                        <a:t>Groups</a:t>
                      </a:r>
                      <a:endParaRPr lang="es-ES" sz="1600" b="1" dirty="0"/>
                    </a:p>
                  </a:txBody>
                  <a:tcPr/>
                </a:tc>
                <a:tc>
                  <a:txBody>
                    <a:bodyPr/>
                    <a:lstStyle/>
                    <a:p>
                      <a:r>
                        <a:rPr lang="es-ES" sz="1600" dirty="0"/>
                        <a:t>Llama a un método en varios grupos de conexiones.</a:t>
                      </a:r>
                    </a:p>
                  </a:txBody>
                  <a:tcPr/>
                </a:tc>
                <a:extLst>
                  <a:ext uri="{0D108BD9-81ED-4DB2-BD59-A6C34878D82A}">
                    <a16:rowId xmlns:a16="http://schemas.microsoft.com/office/drawing/2014/main" val="1821984117"/>
                  </a:ext>
                </a:extLst>
              </a:tr>
              <a:tr h="724319">
                <a:tc>
                  <a:txBody>
                    <a:bodyPr/>
                    <a:lstStyle/>
                    <a:p>
                      <a:r>
                        <a:rPr lang="es-ES" sz="1600" b="1" dirty="0" err="1"/>
                        <a:t>OthersInGroup</a:t>
                      </a:r>
                      <a:endParaRPr lang="es-ES" sz="1600" b="1" dirty="0"/>
                    </a:p>
                  </a:txBody>
                  <a:tcPr/>
                </a:tc>
                <a:tc>
                  <a:txBody>
                    <a:bodyPr/>
                    <a:lstStyle/>
                    <a:p>
                      <a:r>
                        <a:rPr lang="es-ES" sz="1600" dirty="0"/>
                        <a:t>Llama a un método en un grupo de conexiones, excluyendo al cliente que invocó el método del  </a:t>
                      </a:r>
                      <a:r>
                        <a:rPr lang="es-ES" sz="1600" dirty="0" err="1"/>
                        <a:t>hub</a:t>
                      </a:r>
                      <a:r>
                        <a:rPr lang="es-ES" sz="1600" dirty="0"/>
                        <a:t>.</a:t>
                      </a:r>
                    </a:p>
                  </a:txBody>
                  <a:tcPr/>
                </a:tc>
                <a:extLst>
                  <a:ext uri="{0D108BD9-81ED-4DB2-BD59-A6C34878D82A}">
                    <a16:rowId xmlns:a16="http://schemas.microsoft.com/office/drawing/2014/main" val="185297040"/>
                  </a:ext>
                </a:extLst>
              </a:tr>
              <a:tr h="606056">
                <a:tc>
                  <a:txBody>
                    <a:bodyPr/>
                    <a:lstStyle/>
                    <a:p>
                      <a:r>
                        <a:rPr lang="es-ES" sz="1600" b="1" dirty="0" err="1"/>
                        <a:t>User</a:t>
                      </a:r>
                      <a:endParaRPr lang="es-ES" sz="1600" b="1" dirty="0"/>
                    </a:p>
                  </a:txBody>
                  <a:tcPr/>
                </a:tc>
                <a:tc>
                  <a:txBody>
                    <a:bodyPr/>
                    <a:lstStyle/>
                    <a:p>
                      <a:pPr algn="l" fontAlgn="t"/>
                      <a:r>
                        <a:rPr lang="es-ES" sz="1600" dirty="0">
                          <a:effectLst/>
                        </a:rPr>
                        <a:t>Llama a un método en todas las conexiones asociadas a un usuario específico</a:t>
                      </a:r>
                      <a:endParaRPr lang="en-US" sz="1600" dirty="0">
                        <a:effectLst/>
                      </a:endParaRPr>
                    </a:p>
                  </a:txBody>
                  <a:tcPr/>
                </a:tc>
                <a:extLst>
                  <a:ext uri="{0D108BD9-81ED-4DB2-BD59-A6C34878D82A}">
                    <a16:rowId xmlns:a16="http://schemas.microsoft.com/office/drawing/2014/main" val="160186616"/>
                  </a:ext>
                </a:extLst>
              </a:tr>
              <a:tr h="0">
                <a:tc>
                  <a:txBody>
                    <a:bodyPr/>
                    <a:lstStyle/>
                    <a:p>
                      <a:r>
                        <a:rPr lang="es-ES" sz="1600" b="1" dirty="0" err="1"/>
                        <a:t>Users</a:t>
                      </a:r>
                      <a:endParaRPr lang="es-ES" sz="1600" b="1" dirty="0"/>
                    </a:p>
                  </a:txBody>
                  <a:tcPr/>
                </a:tc>
                <a:tc>
                  <a:txBody>
                    <a:bodyPr/>
                    <a:lstStyle/>
                    <a:p>
                      <a:r>
                        <a:rPr lang="es-ES" sz="1600" dirty="0"/>
                        <a:t>Llama a un método en todas las conexiones asociadas a los usuarios especificados</a:t>
                      </a:r>
                    </a:p>
                  </a:txBody>
                  <a:tcPr/>
                </a:tc>
                <a:extLst>
                  <a:ext uri="{0D108BD9-81ED-4DB2-BD59-A6C34878D82A}">
                    <a16:rowId xmlns:a16="http://schemas.microsoft.com/office/drawing/2014/main" val="419695849"/>
                  </a:ext>
                </a:extLst>
              </a:tr>
            </a:tbl>
          </a:graphicData>
        </a:graphic>
      </p:graphicFrame>
    </p:spTree>
    <p:extLst>
      <p:ext uri="{BB962C8B-B14F-4D97-AF65-F5344CB8AC3E}">
        <p14:creationId xmlns:p14="http://schemas.microsoft.com/office/powerpoint/2010/main" val="26258615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CF8A342-4910-2539-16CB-10607868A326}"/>
              </a:ext>
            </a:extLst>
          </p:cNvPr>
          <p:cNvSpPr/>
          <p:nvPr/>
        </p:nvSpPr>
        <p:spPr>
          <a:xfrm>
            <a:off x="282206" y="3800819"/>
            <a:ext cx="9214334" cy="228227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FA797324-DB06-1393-393C-E683C5448BA9}"/>
              </a:ext>
            </a:extLst>
          </p:cNvPr>
          <p:cNvSpPr>
            <a:spLocks noGrp="1"/>
          </p:cNvSpPr>
          <p:nvPr>
            <p:ph type="sldNum" sz="quarter" idx="12"/>
          </p:nvPr>
        </p:nvSpPr>
        <p:spPr/>
        <p:txBody>
          <a:bodyPr/>
          <a:lstStyle/>
          <a:p>
            <a:fld id="{9A396ACE-1A63-459D-82B4-27C23849521D}" type="slidenum">
              <a:rPr lang="es-ES" smtClean="0"/>
              <a:t>79</a:t>
            </a:fld>
            <a:endParaRPr lang="es-ES"/>
          </a:p>
        </p:txBody>
      </p:sp>
      <p:pic>
        <p:nvPicPr>
          <p:cNvPr id="6" name="Imagen 5">
            <a:extLst>
              <a:ext uri="{FF2B5EF4-FFF2-40B4-BE49-F238E27FC236}">
                <a16:creationId xmlns:a16="http://schemas.microsoft.com/office/drawing/2014/main" id="{D0518619-F6EC-4408-3583-CB1709B8CFCE}"/>
              </a:ext>
            </a:extLst>
          </p:cNvPr>
          <p:cNvPicPr>
            <a:picLocks noChangeAspect="1"/>
          </p:cNvPicPr>
          <p:nvPr/>
        </p:nvPicPr>
        <p:blipFill rotWithShape="1">
          <a:blip r:embed="rId2"/>
          <a:srcRect t="16368" r="11970"/>
          <a:stretch/>
        </p:blipFill>
        <p:spPr>
          <a:xfrm>
            <a:off x="369483" y="1118674"/>
            <a:ext cx="6534594" cy="1602799"/>
          </a:xfrm>
          <a:prstGeom prst="rect">
            <a:avLst/>
          </a:prstGeom>
        </p:spPr>
      </p:pic>
      <p:sp>
        <p:nvSpPr>
          <p:cNvPr id="7" name="CuadroTexto 6">
            <a:extLst>
              <a:ext uri="{FF2B5EF4-FFF2-40B4-BE49-F238E27FC236}">
                <a16:creationId xmlns:a16="http://schemas.microsoft.com/office/drawing/2014/main" id="{8C4E174F-F7C0-2204-FD27-604D73869CE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B40C0EE5-D28A-F9B4-9E25-D3F28CBCE1C1}"/>
              </a:ext>
            </a:extLst>
          </p:cNvPr>
          <p:cNvSpPr txBox="1"/>
          <p:nvPr/>
        </p:nvSpPr>
        <p:spPr>
          <a:xfrm>
            <a:off x="248978" y="774904"/>
            <a:ext cx="4954772" cy="369332"/>
          </a:xfrm>
          <a:prstGeom prst="rect">
            <a:avLst/>
          </a:prstGeom>
          <a:noFill/>
        </p:spPr>
        <p:txBody>
          <a:bodyPr wrap="square">
            <a:spAutoFit/>
          </a:bodyPr>
          <a:lstStyle/>
          <a:p>
            <a:r>
              <a:rPr lang="es-ES" b="1" dirty="0"/>
              <a:t>Ejemplos de cómo enviar mensajes a los clientes:</a:t>
            </a:r>
          </a:p>
        </p:txBody>
      </p:sp>
      <p:sp>
        <p:nvSpPr>
          <p:cNvPr id="10" name="Elipse 9">
            <a:extLst>
              <a:ext uri="{FF2B5EF4-FFF2-40B4-BE49-F238E27FC236}">
                <a16:creationId xmlns:a16="http://schemas.microsoft.com/office/drawing/2014/main" id="{6EA7A242-84E1-D5B8-75BB-25DA8F029A58}"/>
              </a:ext>
            </a:extLst>
          </p:cNvPr>
          <p:cNvSpPr/>
          <p:nvPr/>
        </p:nvSpPr>
        <p:spPr>
          <a:xfrm>
            <a:off x="5203750" y="1144236"/>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11" name="Elipse 10">
            <a:extLst>
              <a:ext uri="{FF2B5EF4-FFF2-40B4-BE49-F238E27FC236}">
                <a16:creationId xmlns:a16="http://schemas.microsoft.com/office/drawing/2014/main" id="{33A06850-0843-8F8E-F801-65A9FF971B99}"/>
              </a:ext>
            </a:extLst>
          </p:cNvPr>
          <p:cNvSpPr/>
          <p:nvPr/>
        </p:nvSpPr>
        <p:spPr>
          <a:xfrm>
            <a:off x="5379187" y="1609458"/>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12" name="Elipse 11">
            <a:extLst>
              <a:ext uri="{FF2B5EF4-FFF2-40B4-BE49-F238E27FC236}">
                <a16:creationId xmlns:a16="http://schemas.microsoft.com/office/drawing/2014/main" id="{03C4B8A1-F14B-5710-9ACF-A99FB0A73E8B}"/>
              </a:ext>
            </a:extLst>
          </p:cNvPr>
          <p:cNvSpPr/>
          <p:nvPr/>
        </p:nvSpPr>
        <p:spPr>
          <a:xfrm>
            <a:off x="6393714" y="2131035"/>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15" name="CuadroTexto 14">
            <a:extLst>
              <a:ext uri="{FF2B5EF4-FFF2-40B4-BE49-F238E27FC236}">
                <a16:creationId xmlns:a16="http://schemas.microsoft.com/office/drawing/2014/main" id="{2861F00F-6B11-52F1-AC30-1EBDABD84A84}"/>
              </a:ext>
            </a:extLst>
          </p:cNvPr>
          <p:cNvSpPr txBox="1"/>
          <p:nvPr/>
        </p:nvSpPr>
        <p:spPr>
          <a:xfrm>
            <a:off x="282206" y="2721473"/>
            <a:ext cx="9341588" cy="923330"/>
          </a:xfrm>
          <a:prstGeom prst="rect">
            <a:avLst/>
          </a:prstGeom>
          <a:noFill/>
        </p:spPr>
        <p:txBody>
          <a:bodyPr wrap="square">
            <a:spAutoFit/>
          </a:bodyPr>
          <a:lstStyle/>
          <a:p>
            <a:r>
              <a:rPr lang="es-ES" b="1" dirty="0">
                <a:solidFill>
                  <a:srgbClr val="FF8209"/>
                </a:solidFill>
              </a:rPr>
              <a:t>1-</a:t>
            </a:r>
            <a:r>
              <a:rPr lang="es-ES" dirty="0">
                <a:solidFill>
                  <a:srgbClr val="FF8209"/>
                </a:solidFill>
              </a:rPr>
              <a:t> </a:t>
            </a:r>
            <a:r>
              <a:rPr lang="es-ES" b="1" dirty="0" err="1">
                <a:solidFill>
                  <a:srgbClr val="FF8209"/>
                </a:solidFill>
              </a:rPr>
              <a:t>SendMessage</a:t>
            </a:r>
            <a:r>
              <a:rPr lang="es-ES" b="1" dirty="0">
                <a:solidFill>
                  <a:srgbClr val="FF8209"/>
                </a:solidFill>
              </a:rPr>
              <a:t>:</a:t>
            </a:r>
            <a:r>
              <a:rPr lang="es-ES" dirty="0">
                <a:solidFill>
                  <a:srgbClr val="FF8209"/>
                </a:solidFill>
              </a:rPr>
              <a:t> </a:t>
            </a:r>
            <a:r>
              <a:rPr lang="es-ES" sz="1600" dirty="0"/>
              <a:t>envía un mensaje a todos los clientes conectados, utilizando </a:t>
            </a:r>
            <a:r>
              <a:rPr lang="es-ES" sz="1600" dirty="0" err="1"/>
              <a:t>Clients.All</a:t>
            </a:r>
            <a:r>
              <a:rPr lang="es-ES" sz="1600" dirty="0"/>
              <a:t>.</a:t>
            </a:r>
          </a:p>
          <a:p>
            <a:r>
              <a:rPr lang="es-ES" b="1" dirty="0">
                <a:solidFill>
                  <a:srgbClr val="FF8209"/>
                </a:solidFill>
              </a:rPr>
              <a:t>2-</a:t>
            </a:r>
            <a:r>
              <a:rPr lang="es-ES" dirty="0">
                <a:solidFill>
                  <a:srgbClr val="FF8209"/>
                </a:solidFill>
              </a:rPr>
              <a:t> </a:t>
            </a:r>
            <a:r>
              <a:rPr lang="es-ES" b="1" dirty="0" err="1">
                <a:solidFill>
                  <a:srgbClr val="FF8209"/>
                </a:solidFill>
              </a:rPr>
              <a:t>SendMessageToCaller</a:t>
            </a:r>
            <a:r>
              <a:rPr lang="es-ES" b="1" dirty="0">
                <a:solidFill>
                  <a:srgbClr val="FF8209"/>
                </a:solidFill>
              </a:rPr>
              <a:t>:</a:t>
            </a:r>
            <a:r>
              <a:rPr lang="es-ES" dirty="0">
                <a:solidFill>
                  <a:srgbClr val="FF8209"/>
                </a:solidFill>
              </a:rPr>
              <a:t> </a:t>
            </a:r>
            <a:r>
              <a:rPr lang="es-ES" sz="1600" dirty="0"/>
              <a:t>envía un mensaje a la persona que llama, utilizando </a:t>
            </a:r>
            <a:r>
              <a:rPr lang="es-ES" sz="1600" dirty="0" err="1"/>
              <a:t>Clients.Caller</a:t>
            </a:r>
            <a:r>
              <a:rPr lang="es-ES" sz="1600" dirty="0"/>
              <a:t>.</a:t>
            </a:r>
            <a:endParaRPr lang="es-ES" dirty="0"/>
          </a:p>
          <a:p>
            <a:r>
              <a:rPr lang="es-ES" b="1" dirty="0">
                <a:solidFill>
                  <a:srgbClr val="FF8209"/>
                </a:solidFill>
              </a:rPr>
              <a:t>3- </a:t>
            </a:r>
            <a:r>
              <a:rPr lang="es-ES" b="1" dirty="0" err="1">
                <a:solidFill>
                  <a:srgbClr val="FF8209"/>
                </a:solidFill>
              </a:rPr>
              <a:t>SendMessageToGroup</a:t>
            </a:r>
            <a:r>
              <a:rPr lang="es-ES" sz="1600" b="1" dirty="0">
                <a:solidFill>
                  <a:srgbClr val="FF8209"/>
                </a:solidFill>
              </a:rPr>
              <a:t>: </a:t>
            </a:r>
            <a:r>
              <a:rPr lang="es-ES" sz="1600" dirty="0"/>
              <a:t>envía un mensaje a todos los clientes del grupo SignalR </a:t>
            </a:r>
            <a:r>
              <a:rPr lang="es-ES" sz="1600" dirty="0" err="1"/>
              <a:t>Users</a:t>
            </a:r>
            <a:r>
              <a:rPr lang="es-ES" sz="1600" dirty="0"/>
              <a:t>.</a:t>
            </a:r>
            <a:endParaRPr lang="es-ES" sz="2000" dirty="0"/>
          </a:p>
        </p:txBody>
      </p:sp>
      <p:sp>
        <p:nvSpPr>
          <p:cNvPr id="23" name="CuadroTexto 22">
            <a:extLst>
              <a:ext uri="{FF2B5EF4-FFF2-40B4-BE49-F238E27FC236}">
                <a16:creationId xmlns:a16="http://schemas.microsoft.com/office/drawing/2014/main" id="{86820AF8-8AC9-6182-3137-D76AC4E69A2C}"/>
              </a:ext>
            </a:extLst>
          </p:cNvPr>
          <p:cNvSpPr txBox="1"/>
          <p:nvPr/>
        </p:nvSpPr>
        <p:spPr>
          <a:xfrm>
            <a:off x="650912" y="3947836"/>
            <a:ext cx="7993581"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4"/>
                </a:solidFill>
              </a:rPr>
              <a:t>Propiedad</a:t>
            </a:r>
            <a:r>
              <a:rPr lang="es-ES" b="1" dirty="0"/>
              <a:t>].</a:t>
            </a:r>
            <a:r>
              <a:rPr lang="es-ES" b="1" dirty="0" err="1"/>
              <a:t>SendAsync</a:t>
            </a:r>
            <a:r>
              <a:rPr lang="es-ES" b="1" dirty="0"/>
              <a:t>(“</a:t>
            </a:r>
            <a:r>
              <a:rPr lang="es-ES" b="1" dirty="0" err="1"/>
              <a:t>EventoHaciaElFront</a:t>
            </a:r>
            <a:r>
              <a:rPr lang="es-ES" b="1" dirty="0"/>
              <a:t>”, param1, param2…)</a:t>
            </a:r>
          </a:p>
        </p:txBody>
      </p:sp>
      <p:sp>
        <p:nvSpPr>
          <p:cNvPr id="24" name="CuadroTexto 23">
            <a:extLst>
              <a:ext uri="{FF2B5EF4-FFF2-40B4-BE49-F238E27FC236}">
                <a16:creationId xmlns:a16="http://schemas.microsoft.com/office/drawing/2014/main" id="{4D4F2462-E171-8F0A-4DA7-82ED39FCE05B}"/>
              </a:ext>
            </a:extLst>
          </p:cNvPr>
          <p:cNvSpPr txBox="1"/>
          <p:nvPr/>
        </p:nvSpPr>
        <p:spPr>
          <a:xfrm>
            <a:off x="650913" y="4914038"/>
            <a:ext cx="7861560"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6"/>
                </a:solidFill>
              </a:rPr>
              <a:t>Método</a:t>
            </a:r>
            <a:r>
              <a:rPr lang="es-ES" dirty="0"/>
              <a:t>](</a:t>
            </a:r>
            <a:r>
              <a:rPr lang="es-ES" b="1" dirty="0">
                <a:solidFill>
                  <a:schemeClr val="accent6"/>
                </a:solidFill>
              </a:rPr>
              <a:t>param1, … </a:t>
            </a:r>
            <a:r>
              <a:rPr lang="es-ES" b="1" dirty="0"/>
              <a:t>).</a:t>
            </a:r>
            <a:r>
              <a:rPr lang="es-ES" b="1" dirty="0" err="1"/>
              <a:t>SendAsync</a:t>
            </a:r>
            <a:r>
              <a:rPr lang="es-ES" b="1" dirty="0"/>
              <a:t>(“</a:t>
            </a:r>
            <a:r>
              <a:rPr lang="es-ES" b="1" dirty="0" err="1"/>
              <a:t>EventoHaciaElFront</a:t>
            </a:r>
            <a:r>
              <a:rPr lang="es-ES" b="1" dirty="0"/>
              <a:t>”, param1, …)</a:t>
            </a:r>
          </a:p>
        </p:txBody>
      </p:sp>
      <p:sp>
        <p:nvSpPr>
          <p:cNvPr id="25" name="CuadroTexto 24">
            <a:extLst>
              <a:ext uri="{FF2B5EF4-FFF2-40B4-BE49-F238E27FC236}">
                <a16:creationId xmlns:a16="http://schemas.microsoft.com/office/drawing/2014/main" id="{D7A4FE7F-8B10-5873-CEE9-0D67F0B326D1}"/>
              </a:ext>
            </a:extLst>
          </p:cNvPr>
          <p:cNvSpPr txBox="1"/>
          <p:nvPr/>
        </p:nvSpPr>
        <p:spPr>
          <a:xfrm>
            <a:off x="793235" y="4292106"/>
            <a:ext cx="2988639" cy="369332"/>
          </a:xfrm>
          <a:prstGeom prst="rect">
            <a:avLst/>
          </a:prstGeom>
          <a:noFill/>
        </p:spPr>
        <p:txBody>
          <a:bodyPr wrap="none" rtlCol="0">
            <a:spAutoFit/>
          </a:bodyPr>
          <a:lstStyle/>
          <a:p>
            <a:r>
              <a:rPr lang="es-ES" b="1" dirty="0">
                <a:solidFill>
                  <a:schemeClr val="accent4"/>
                </a:solidFill>
              </a:rPr>
              <a:t>Propiedad</a:t>
            </a:r>
            <a:r>
              <a:rPr lang="es-ES" dirty="0"/>
              <a:t>: </a:t>
            </a:r>
            <a:r>
              <a:rPr lang="es-ES" dirty="0" err="1"/>
              <a:t>All</a:t>
            </a:r>
            <a:r>
              <a:rPr lang="es-ES" dirty="0"/>
              <a:t>, </a:t>
            </a:r>
            <a:r>
              <a:rPr lang="es-ES" dirty="0" err="1"/>
              <a:t>Caller</a:t>
            </a:r>
            <a:r>
              <a:rPr lang="es-ES" dirty="0"/>
              <a:t> y </a:t>
            </a:r>
            <a:r>
              <a:rPr lang="es-ES" dirty="0" err="1"/>
              <a:t>Others</a:t>
            </a:r>
            <a:endParaRPr lang="es-ES" dirty="0"/>
          </a:p>
        </p:txBody>
      </p:sp>
      <p:sp>
        <p:nvSpPr>
          <p:cNvPr id="26" name="CuadroTexto 25">
            <a:extLst>
              <a:ext uri="{FF2B5EF4-FFF2-40B4-BE49-F238E27FC236}">
                <a16:creationId xmlns:a16="http://schemas.microsoft.com/office/drawing/2014/main" id="{4CEFDC51-093A-C524-5A21-027AD2D4DF68}"/>
              </a:ext>
            </a:extLst>
          </p:cNvPr>
          <p:cNvSpPr txBox="1"/>
          <p:nvPr/>
        </p:nvSpPr>
        <p:spPr>
          <a:xfrm>
            <a:off x="818775" y="5208533"/>
            <a:ext cx="9087225" cy="646331"/>
          </a:xfrm>
          <a:prstGeom prst="rect">
            <a:avLst/>
          </a:prstGeom>
          <a:noFill/>
        </p:spPr>
        <p:txBody>
          <a:bodyPr wrap="square" rtlCol="0">
            <a:spAutoFit/>
          </a:bodyPr>
          <a:lstStyle/>
          <a:p>
            <a:r>
              <a:rPr lang="es-ES" b="1" dirty="0">
                <a:solidFill>
                  <a:schemeClr val="accent6"/>
                </a:solidFill>
              </a:rPr>
              <a:t>Método</a:t>
            </a:r>
            <a:r>
              <a:rPr lang="es-ES" dirty="0"/>
              <a:t>: </a:t>
            </a:r>
            <a:r>
              <a:rPr lang="es-ES" dirty="0" err="1"/>
              <a:t>AllExcept</a:t>
            </a:r>
            <a:r>
              <a:rPr lang="es-ES" dirty="0"/>
              <a:t>(…), Client(…), </a:t>
            </a:r>
            <a:r>
              <a:rPr lang="es-ES" dirty="0" err="1"/>
              <a:t>Clients</a:t>
            </a:r>
            <a:r>
              <a:rPr lang="es-ES" dirty="0"/>
              <a:t>(…), </a:t>
            </a:r>
            <a:r>
              <a:rPr lang="es-ES" dirty="0" err="1"/>
              <a:t>Group</a:t>
            </a:r>
            <a:r>
              <a:rPr lang="es-ES" dirty="0"/>
              <a:t>(…), </a:t>
            </a:r>
            <a:r>
              <a:rPr lang="es-ES" dirty="0" err="1"/>
              <a:t>GroupExcept</a:t>
            </a:r>
            <a:r>
              <a:rPr lang="es-ES" dirty="0"/>
              <a:t>(…), </a:t>
            </a:r>
            <a:r>
              <a:rPr lang="es-ES" dirty="0" err="1"/>
              <a:t>Groups</a:t>
            </a:r>
            <a:r>
              <a:rPr lang="es-ES" dirty="0"/>
              <a:t>(…), </a:t>
            </a:r>
            <a:r>
              <a:rPr lang="es-ES" dirty="0" err="1"/>
              <a:t>OthersInGroup</a:t>
            </a:r>
            <a:r>
              <a:rPr lang="es-ES" dirty="0"/>
              <a:t>(…), </a:t>
            </a:r>
            <a:r>
              <a:rPr lang="es-ES" dirty="0" err="1"/>
              <a:t>User</a:t>
            </a:r>
            <a:r>
              <a:rPr lang="es-ES" dirty="0"/>
              <a:t>(…) y </a:t>
            </a:r>
            <a:r>
              <a:rPr lang="es-ES" dirty="0" err="1"/>
              <a:t>Users</a:t>
            </a:r>
            <a:r>
              <a:rPr lang="es-ES" dirty="0"/>
              <a:t>(…)</a:t>
            </a:r>
          </a:p>
        </p:txBody>
      </p:sp>
    </p:spTree>
    <p:extLst>
      <p:ext uri="{BB962C8B-B14F-4D97-AF65-F5344CB8AC3E}">
        <p14:creationId xmlns:p14="http://schemas.microsoft.com/office/powerpoint/2010/main" val="3006910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E87AAF2-F11B-05E1-6C33-412559DC53FD}"/>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80</a:t>
            </a:fld>
            <a:endParaRPr lang="es-ES" dirty="0"/>
          </a:p>
        </p:txBody>
      </p:sp>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69934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stCxn id="34818" idx="3"/>
          </p:cNvCxnSpPr>
          <p:nvPr/>
        </p:nvCxnSpPr>
        <p:spPr>
          <a:xfrm>
            <a:off x="1658679" y="136717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78328D9-3E51-2EB6-B9D2-FB9B655F1A2B}"/>
              </a:ext>
            </a:extLst>
          </p:cNvPr>
          <p:cNvCxnSpPr>
            <a:cxnSpLocks/>
          </p:cNvCxnSpPr>
          <p:nvPr/>
        </p:nvCxnSpPr>
        <p:spPr>
          <a:xfrm flipH="1">
            <a:off x="1666654" y="3084774"/>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800AAE4-FA79-06D4-5A52-721D79818F0E}"/>
              </a:ext>
            </a:extLst>
          </p:cNvPr>
          <p:cNvCxnSpPr>
            <a:cxnSpLocks/>
          </p:cNvCxnSpPr>
          <p:nvPr/>
        </p:nvCxnSpPr>
        <p:spPr>
          <a:xfrm flipH="1">
            <a:off x="1666654" y="499228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8A087409-F16B-06D4-9F47-958CBEAB5731}"/>
              </a:ext>
            </a:extLst>
          </p:cNvPr>
          <p:cNvCxnSpPr>
            <a:cxnSpLocks/>
          </p:cNvCxnSpPr>
          <p:nvPr/>
        </p:nvCxnSpPr>
        <p:spPr>
          <a:xfrm flipH="1">
            <a:off x="1666654" y="401863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AA9C66-72D4-2232-3216-16B69B91BC98}"/>
              </a:ext>
            </a:extLst>
          </p:cNvPr>
          <p:cNvCxnSpPr>
            <a:cxnSpLocks/>
          </p:cNvCxnSpPr>
          <p:nvPr/>
        </p:nvCxnSpPr>
        <p:spPr>
          <a:xfrm flipH="1">
            <a:off x="1658677" y="1454336"/>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3599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34" name="Conector recto de flecha 33">
            <a:extLst>
              <a:ext uri="{FF2B5EF4-FFF2-40B4-BE49-F238E27FC236}">
                <a16:creationId xmlns:a16="http://schemas.microsoft.com/office/drawing/2014/main" id="{3B91D8FC-7F3E-99F4-ECC6-ED25CD639548}"/>
              </a:ext>
            </a:extLst>
          </p:cNvPr>
          <p:cNvCxnSpPr>
            <a:cxnSpLocks/>
          </p:cNvCxnSpPr>
          <p:nvPr/>
        </p:nvCxnSpPr>
        <p:spPr>
          <a:xfrm flipH="1">
            <a:off x="1666654" y="5932782"/>
            <a:ext cx="47563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72378FB-7A2A-E867-5F5B-0D6CC675B54C}"/>
              </a:ext>
            </a:extLst>
          </p:cNvPr>
          <p:cNvPicPr>
            <a:picLocks noChangeAspect="1"/>
          </p:cNvPicPr>
          <p:nvPr/>
        </p:nvPicPr>
        <p:blipFill>
          <a:blip r:embed="rId5"/>
          <a:stretch>
            <a:fillRect/>
          </a:stretch>
        </p:blipFill>
        <p:spPr>
          <a:xfrm>
            <a:off x="1808034" y="6219648"/>
            <a:ext cx="6061112" cy="462778"/>
          </a:xfrm>
          <a:prstGeom prst="rect">
            <a:avLst/>
          </a:prstGeom>
        </p:spPr>
      </p:pic>
      <p:sp>
        <p:nvSpPr>
          <p:cNvPr id="29" name="Rectángulo 28">
            <a:extLst>
              <a:ext uri="{FF2B5EF4-FFF2-40B4-BE49-F238E27FC236}">
                <a16:creationId xmlns:a16="http://schemas.microsoft.com/office/drawing/2014/main" id="{C297C5C4-B833-E498-311E-077280A02D29}"/>
              </a:ext>
            </a:extLst>
          </p:cNvPr>
          <p:cNvSpPr/>
          <p:nvPr/>
        </p:nvSpPr>
        <p:spPr>
          <a:xfrm>
            <a:off x="2382106" y="6262396"/>
            <a:ext cx="1151946" cy="42002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BBB18CD-4286-61B6-4A39-8963F9F1BD9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3" name="Rectángulo 2">
            <a:extLst>
              <a:ext uri="{FF2B5EF4-FFF2-40B4-BE49-F238E27FC236}">
                <a16:creationId xmlns:a16="http://schemas.microsoft.com/office/drawing/2014/main" id="{0B722F1F-9BFE-0A0E-0DD8-4390413855E4}"/>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1" name="CuadroTexto 10">
            <a:extLst>
              <a:ext uri="{FF2B5EF4-FFF2-40B4-BE49-F238E27FC236}">
                <a16:creationId xmlns:a16="http://schemas.microsoft.com/office/drawing/2014/main" id="{B8D40CB9-5C5E-AD3F-BF95-8A440E745E8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1891606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7769936A-D7ED-75AB-1E48-72835A94565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Clients.Caller</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81</a:t>
            </a:fld>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45893" y="2132937"/>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4" name="Imagen 13">
            <a:extLst>
              <a:ext uri="{FF2B5EF4-FFF2-40B4-BE49-F238E27FC236}">
                <a16:creationId xmlns:a16="http://schemas.microsoft.com/office/drawing/2014/main" id="{B8F4E945-E129-347F-7EA4-A17AF456489F}"/>
              </a:ext>
            </a:extLst>
          </p:cNvPr>
          <p:cNvPicPr>
            <a:picLocks noChangeAspect="1"/>
          </p:cNvPicPr>
          <p:nvPr/>
        </p:nvPicPr>
        <p:blipFill>
          <a:blip r:embed="rId3"/>
          <a:stretch>
            <a:fillRect/>
          </a:stretch>
        </p:blipFill>
        <p:spPr>
          <a:xfrm>
            <a:off x="1645893" y="6371455"/>
            <a:ext cx="6142074" cy="327851"/>
          </a:xfrm>
          <a:prstGeom prst="rect">
            <a:avLst/>
          </a:prstGeom>
        </p:spPr>
      </p:pic>
      <p:sp>
        <p:nvSpPr>
          <p:cNvPr id="3" name="Rectángulo 2">
            <a:extLst>
              <a:ext uri="{FF2B5EF4-FFF2-40B4-BE49-F238E27FC236}">
                <a16:creationId xmlns:a16="http://schemas.microsoft.com/office/drawing/2014/main" id="{EF0A7353-489B-2833-4D27-3041B80E57A6}"/>
              </a:ext>
            </a:extLst>
          </p:cNvPr>
          <p:cNvSpPr/>
          <p:nvPr/>
        </p:nvSpPr>
        <p:spPr>
          <a:xfrm>
            <a:off x="2223594" y="6371456"/>
            <a:ext cx="1446028" cy="3278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B8C03DEF-61CB-6724-2EE9-93A7BF8E69EC}"/>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9" name="Picture 4" descr="Desktop, pc, server icon - Free download on Iconfinder">
            <a:extLst>
              <a:ext uri="{FF2B5EF4-FFF2-40B4-BE49-F238E27FC236}">
                <a16:creationId xmlns:a16="http://schemas.microsoft.com/office/drawing/2014/main" id="{1D4A2E59-504D-0747-61C9-2F53B6BB7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8A84E1A4-D67E-961D-80E9-8C9BD2FD1BE5}"/>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684E1BB1-BF0A-FA8F-FDEE-91644DA47FC9}"/>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69103571-803A-9F16-80F0-AF013AE6BB2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454113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060B473D-08BA-3DEC-5584-E86C34476AA4}"/>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82</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65071" y="1362739"/>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p:cNvCxnSpPr>
          <p:nvPr/>
        </p:nvCxnSpPr>
        <p:spPr>
          <a:xfrm flipH="1">
            <a:off x="1671463"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1" name="Imagen 10">
            <a:extLst>
              <a:ext uri="{FF2B5EF4-FFF2-40B4-BE49-F238E27FC236}">
                <a16:creationId xmlns:a16="http://schemas.microsoft.com/office/drawing/2014/main" id="{9827B02B-FF1A-5F0F-C42B-4070F167E386}"/>
              </a:ext>
            </a:extLst>
          </p:cNvPr>
          <p:cNvPicPr>
            <a:picLocks noChangeAspect="1"/>
          </p:cNvPicPr>
          <p:nvPr/>
        </p:nvPicPr>
        <p:blipFill>
          <a:blip r:embed="rId3"/>
          <a:stretch>
            <a:fillRect/>
          </a:stretch>
        </p:blipFill>
        <p:spPr>
          <a:xfrm>
            <a:off x="1586334" y="6389375"/>
            <a:ext cx="6523075" cy="326835"/>
          </a:xfrm>
          <a:prstGeom prst="rect">
            <a:avLst/>
          </a:prstGeom>
        </p:spPr>
      </p:pic>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3116673"/>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91BBC70-7114-5E26-7D35-52584B098FF6}"/>
              </a:ext>
            </a:extLst>
          </p:cNvPr>
          <p:cNvCxnSpPr>
            <a:cxnSpLocks/>
          </p:cNvCxnSpPr>
          <p:nvPr/>
        </p:nvCxnSpPr>
        <p:spPr>
          <a:xfrm flipH="1">
            <a:off x="1671463"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47D25D2-13D2-0E99-B4AC-A1A9444FAE1A}"/>
              </a:ext>
            </a:extLst>
          </p:cNvPr>
          <p:cNvCxnSpPr>
            <a:cxnSpLocks/>
          </p:cNvCxnSpPr>
          <p:nvPr/>
        </p:nvCxnSpPr>
        <p:spPr>
          <a:xfrm flipH="1">
            <a:off x="1671463" y="5932782"/>
            <a:ext cx="47718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CA49A21-7D0A-F380-3D52-8FE9236E12EF}"/>
              </a:ext>
            </a:extLst>
          </p:cNvPr>
          <p:cNvCxnSpPr>
            <a:cxnSpLocks/>
          </p:cNvCxnSpPr>
          <p:nvPr/>
        </p:nvCxnSpPr>
        <p:spPr>
          <a:xfrm flipH="1">
            <a:off x="1665070" y="5038217"/>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3E2DDA6E-B73C-0FCF-2ADE-A0E555D7DBC7}"/>
              </a:ext>
            </a:extLst>
          </p:cNvPr>
          <p:cNvSpPr/>
          <p:nvPr/>
        </p:nvSpPr>
        <p:spPr>
          <a:xfrm>
            <a:off x="2349221" y="6421321"/>
            <a:ext cx="1515139" cy="2948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E3B7FA28-1BE5-9321-5EB7-9291934F95F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 name="Picture 4" descr="Desktop, pc, server icon - Free download on Iconfinder">
            <a:extLst>
              <a:ext uri="{FF2B5EF4-FFF2-40B4-BE49-F238E27FC236}">
                <a16:creationId xmlns:a16="http://schemas.microsoft.com/office/drawing/2014/main" id="{F787170C-6E03-F8E5-AC3D-5FB4A03C8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05DB9894-A10C-9205-98CE-8E38D7DF1CF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0" name="Rectángulo 19">
            <a:extLst>
              <a:ext uri="{FF2B5EF4-FFF2-40B4-BE49-F238E27FC236}">
                <a16:creationId xmlns:a16="http://schemas.microsoft.com/office/drawing/2014/main" id="{E58051B8-A18C-B1FF-99B2-609B524DFF2B}"/>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1" name="CuadroTexto 20">
            <a:extLst>
              <a:ext uri="{FF2B5EF4-FFF2-40B4-BE49-F238E27FC236}">
                <a16:creationId xmlns:a16="http://schemas.microsoft.com/office/drawing/2014/main" id="{A08FFB8F-91B5-A499-CE3C-B9ACC8A4E63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823341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1DE2F811-F976-03E6-130E-6CE407ED7F35}"/>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83</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4824CB33-7BB0-C1A2-971A-5FCB7EE258D6}"/>
              </a:ext>
            </a:extLst>
          </p:cNvPr>
          <p:cNvPicPr>
            <a:picLocks noChangeAspect="1"/>
          </p:cNvPicPr>
          <p:nvPr/>
        </p:nvPicPr>
        <p:blipFill rotWithShape="1">
          <a:blip r:embed="rId4"/>
          <a:srcRect b="14770"/>
          <a:stretch/>
        </p:blipFill>
        <p:spPr>
          <a:xfrm>
            <a:off x="424906" y="6315929"/>
            <a:ext cx="8345904" cy="356404"/>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1114389" y="6381260"/>
            <a:ext cx="3490662" cy="291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FD8DCCFE-1080-B75A-16CE-499467240C20}"/>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488D2CB4-3C00-54C4-0598-829574B39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6B59CB52-EA64-0E9E-4B73-B2C946AD5C6B}"/>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5" name="Rectángulo 14">
            <a:extLst>
              <a:ext uri="{FF2B5EF4-FFF2-40B4-BE49-F238E27FC236}">
                <a16:creationId xmlns:a16="http://schemas.microsoft.com/office/drawing/2014/main" id="{F3164DF7-8DD2-32AB-E688-DE9A690B4475}"/>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6" name="CuadroTexto 15">
            <a:extLst>
              <a:ext uri="{FF2B5EF4-FFF2-40B4-BE49-F238E27FC236}">
                <a16:creationId xmlns:a16="http://schemas.microsoft.com/office/drawing/2014/main" id="{6CE3552D-B438-DC8C-B7AA-C026DE6CC782}"/>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40801603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6DF28563-99E8-3629-2ECA-92D1D92799BC}"/>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84</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F22D17B-0911-994A-F346-304DE6CF5476}"/>
              </a:ext>
            </a:extLst>
          </p:cNvPr>
          <p:cNvPicPr>
            <a:picLocks noChangeAspect="1"/>
          </p:cNvPicPr>
          <p:nvPr/>
        </p:nvPicPr>
        <p:blipFill rotWithShape="1">
          <a:blip r:embed="rId4"/>
          <a:srcRect t="1" b="21259"/>
          <a:stretch/>
        </p:blipFill>
        <p:spPr>
          <a:xfrm>
            <a:off x="116958" y="6312818"/>
            <a:ext cx="8598632" cy="313091"/>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71181" y="6388144"/>
            <a:ext cx="4538949" cy="2142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58677" y="313571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105F2ECD-AE07-FE1B-D4C9-4FC2709F239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3" name="Picture 4" descr="Desktop, pc, server icon - Free download on Iconfinder">
            <a:extLst>
              <a:ext uri="{FF2B5EF4-FFF2-40B4-BE49-F238E27FC236}">
                <a16:creationId xmlns:a16="http://schemas.microsoft.com/office/drawing/2014/main" id="{3A49E4BA-D85A-51F4-D600-2C5C80F31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41ABD61C-2AE0-F26B-381E-9CDADB31A604}"/>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6" name="Rectángulo 15">
            <a:extLst>
              <a:ext uri="{FF2B5EF4-FFF2-40B4-BE49-F238E27FC236}">
                <a16:creationId xmlns:a16="http://schemas.microsoft.com/office/drawing/2014/main" id="{7EE7C3BA-5E67-C92D-712F-8CA66B1E8ECC}"/>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7" name="CuadroTexto 16">
            <a:extLst>
              <a:ext uri="{FF2B5EF4-FFF2-40B4-BE49-F238E27FC236}">
                <a16:creationId xmlns:a16="http://schemas.microsoft.com/office/drawing/2014/main" id="{4B813B15-96F2-1C0F-C14F-16135B88C079}"/>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9308189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E915BD55-8AC7-03FB-E623-78CF841E2521}"/>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85</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121198"/>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225831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71463" y="499738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254A42D1-FC5C-A04A-959B-F2C80CA6001F}"/>
              </a:ext>
            </a:extLst>
          </p:cNvPr>
          <p:cNvPicPr>
            <a:picLocks noChangeAspect="1"/>
          </p:cNvPicPr>
          <p:nvPr/>
        </p:nvPicPr>
        <p:blipFill rotWithShape="1">
          <a:blip r:embed="rId3"/>
          <a:srcRect t="29782" b="25096"/>
          <a:stretch/>
        </p:blipFill>
        <p:spPr>
          <a:xfrm>
            <a:off x="116957" y="6433996"/>
            <a:ext cx="8708065" cy="235566"/>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93215" y="6431985"/>
            <a:ext cx="4676174" cy="2038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de flecha 12">
            <a:extLst>
              <a:ext uri="{FF2B5EF4-FFF2-40B4-BE49-F238E27FC236}">
                <a16:creationId xmlns:a16="http://schemas.microsoft.com/office/drawing/2014/main" id="{5C3A5150-A186-6A47-F655-FC06BAD74544}"/>
              </a:ext>
            </a:extLst>
          </p:cNvPr>
          <p:cNvCxnSpPr>
            <a:cxnSpLocks/>
          </p:cNvCxnSpPr>
          <p:nvPr/>
        </p:nvCxnSpPr>
        <p:spPr>
          <a:xfrm flipH="1">
            <a:off x="1671463" y="5837724"/>
            <a:ext cx="46761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4CFE652-B460-3084-750D-C5F28B471947}"/>
              </a:ext>
            </a:extLst>
          </p:cNvPr>
          <p:cNvCxnSpPr>
            <a:cxnSpLocks/>
          </p:cNvCxnSpPr>
          <p:nvPr/>
        </p:nvCxnSpPr>
        <p:spPr>
          <a:xfrm flipH="1">
            <a:off x="1658676"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ángulo: esquinas redondeadas 2">
            <a:extLst>
              <a:ext uri="{FF2B5EF4-FFF2-40B4-BE49-F238E27FC236}">
                <a16:creationId xmlns:a16="http://schemas.microsoft.com/office/drawing/2014/main" id="{1B1B72EE-8458-7757-E543-ABD132625A23}"/>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5" name="Picture 4" descr="Desktop, pc, server icon - Free download on Iconfinder">
            <a:extLst>
              <a:ext uri="{FF2B5EF4-FFF2-40B4-BE49-F238E27FC236}">
                <a16:creationId xmlns:a16="http://schemas.microsoft.com/office/drawing/2014/main" id="{DA48C4E0-7EC3-7A60-0210-B6F072867A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AF61E1EE-7627-1453-54DA-FAC21B90C5D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8" name="Rectángulo 17">
            <a:extLst>
              <a:ext uri="{FF2B5EF4-FFF2-40B4-BE49-F238E27FC236}">
                <a16:creationId xmlns:a16="http://schemas.microsoft.com/office/drawing/2014/main" id="{DE440120-6DA0-23D6-6391-74EC5CDAAFC8}"/>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0" name="CuadroTexto 19">
            <a:extLst>
              <a:ext uri="{FF2B5EF4-FFF2-40B4-BE49-F238E27FC236}">
                <a16:creationId xmlns:a16="http://schemas.microsoft.com/office/drawing/2014/main" id="{7CD617AE-175E-BBEA-4F83-99383A089B43}"/>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18687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1E13EB6-D605-E7A6-AB5E-199F3110CA6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86</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10A7D66-9149-AEDC-12B4-91D5E783D788}"/>
              </a:ext>
            </a:extLst>
          </p:cNvPr>
          <p:cNvPicPr>
            <a:picLocks noChangeAspect="1"/>
          </p:cNvPicPr>
          <p:nvPr/>
        </p:nvPicPr>
        <p:blipFill rotWithShape="1">
          <a:blip r:embed="rId4"/>
          <a:srcRect b="19961"/>
          <a:stretch/>
        </p:blipFill>
        <p:spPr>
          <a:xfrm>
            <a:off x="116957" y="6359316"/>
            <a:ext cx="8642498" cy="301165"/>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991518" y="6356352"/>
            <a:ext cx="3117773" cy="28922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8BD4C5B4-88A5-C78C-AC69-C009F62A341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3F40B08B-D648-C340-FB35-AE1407642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B25F35A0-145B-C64F-0BD5-2A7C6C72EF3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3" name="Rectángulo 12">
            <a:extLst>
              <a:ext uri="{FF2B5EF4-FFF2-40B4-BE49-F238E27FC236}">
                <a16:creationId xmlns:a16="http://schemas.microsoft.com/office/drawing/2014/main" id="{A02FD64A-F875-82C1-79A2-60611D0660B3}"/>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4" name="CuadroTexto 13">
            <a:extLst>
              <a:ext uri="{FF2B5EF4-FFF2-40B4-BE49-F238E27FC236}">
                <a16:creationId xmlns:a16="http://schemas.microsoft.com/office/drawing/2014/main" id="{75C1D0F9-0E5D-4D01-D349-1F0E736627FE}"/>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6062275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87</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8EC607D4-91B3-C6E1-FC53-470B1733DF1C}"/>
              </a:ext>
            </a:extLst>
          </p:cNvPr>
          <p:cNvPicPr>
            <a:picLocks noChangeAspect="1"/>
          </p:cNvPicPr>
          <p:nvPr/>
        </p:nvPicPr>
        <p:blipFill>
          <a:blip r:embed="rId4"/>
          <a:stretch>
            <a:fillRect/>
          </a:stretch>
        </p:blipFill>
        <p:spPr>
          <a:xfrm>
            <a:off x="116957" y="6381940"/>
            <a:ext cx="8612373" cy="257712"/>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681037" y="6368595"/>
            <a:ext cx="4271963" cy="2395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8076E6E9-B83A-F068-8D21-DE8A71CA8457}"/>
              </a:ext>
            </a:extLst>
          </p:cNvPr>
          <p:cNvCxnSpPr>
            <a:cxnSpLocks/>
          </p:cNvCxnSpPr>
          <p:nvPr/>
        </p:nvCxnSpPr>
        <p:spPr>
          <a:xfrm flipH="1">
            <a:off x="3285460" y="4894595"/>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45FA69EA-F180-A616-47E9-1650E57A251C}"/>
              </a:ext>
            </a:extLst>
          </p:cNvPr>
          <p:cNvCxnSpPr>
            <a:cxnSpLocks/>
          </p:cNvCxnSpPr>
          <p:nvPr/>
        </p:nvCxnSpPr>
        <p:spPr>
          <a:xfrm flipH="1">
            <a:off x="3285460" y="5639152"/>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282103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88</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147929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5" y="2063301"/>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42" name="Imagen 41">
            <a:extLst>
              <a:ext uri="{FF2B5EF4-FFF2-40B4-BE49-F238E27FC236}">
                <a16:creationId xmlns:a16="http://schemas.microsoft.com/office/drawing/2014/main" id="{591A6F0F-686C-523D-78F2-8BFFEC9450E8}"/>
              </a:ext>
            </a:extLst>
          </p:cNvPr>
          <p:cNvPicPr>
            <a:picLocks noChangeAspect="1"/>
          </p:cNvPicPr>
          <p:nvPr/>
        </p:nvPicPr>
        <p:blipFill>
          <a:blip r:embed="rId5"/>
          <a:stretch>
            <a:fillRect/>
          </a:stretch>
        </p:blipFill>
        <p:spPr>
          <a:xfrm>
            <a:off x="2070735" y="6344810"/>
            <a:ext cx="55816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552700" y="6356353"/>
            <a:ext cx="2228850" cy="3599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41336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0F7A0BCA-8B63-2B31-37C8-C5BDA956942D}"/>
              </a:ext>
            </a:extLst>
          </p:cNvPr>
          <p:cNvPicPr>
            <a:picLocks noChangeAspect="1"/>
          </p:cNvPicPr>
          <p:nvPr/>
        </p:nvPicPr>
        <p:blipFill>
          <a:blip r:embed="rId3"/>
          <a:stretch>
            <a:fillRect/>
          </a:stretch>
        </p:blipFill>
        <p:spPr>
          <a:xfrm>
            <a:off x="1792011" y="6335371"/>
            <a:ext cx="6172200" cy="371475"/>
          </a:xfrm>
          <a:prstGeom prst="rect">
            <a:avLst/>
          </a:prstGeom>
        </p:spPr>
      </p:pic>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89</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sp>
        <p:nvSpPr>
          <p:cNvPr id="46" name="Rectángulo 45">
            <a:extLst>
              <a:ext uri="{FF2B5EF4-FFF2-40B4-BE49-F238E27FC236}">
                <a16:creationId xmlns:a16="http://schemas.microsoft.com/office/drawing/2014/main" id="{DB4FED16-F326-4E21-6D03-4DA80FBD3DF1}"/>
              </a:ext>
            </a:extLst>
          </p:cNvPr>
          <p:cNvSpPr/>
          <p:nvPr/>
        </p:nvSpPr>
        <p:spPr>
          <a:xfrm>
            <a:off x="2225040" y="6345711"/>
            <a:ext cx="29489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48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90</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Clients.OthersInGroup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13" name="Imagen 12">
            <a:extLst>
              <a:ext uri="{FF2B5EF4-FFF2-40B4-BE49-F238E27FC236}">
                <a16:creationId xmlns:a16="http://schemas.microsoft.com/office/drawing/2014/main" id="{391C47DC-759C-F87D-D8AC-4836271D23FB}"/>
              </a:ext>
            </a:extLst>
          </p:cNvPr>
          <p:cNvPicPr>
            <a:picLocks noChangeAspect="1"/>
          </p:cNvPicPr>
          <p:nvPr/>
        </p:nvPicPr>
        <p:blipFill>
          <a:blip r:embed="rId5"/>
          <a:stretch>
            <a:fillRect/>
          </a:stretch>
        </p:blipFill>
        <p:spPr>
          <a:xfrm>
            <a:off x="1886171" y="6383449"/>
            <a:ext cx="5705475"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255520" y="6367299"/>
            <a:ext cx="30251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3803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91</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5852860"/>
            <a:ext cx="49297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76847" y="5088814"/>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D6441D93-07B1-ED60-1E22-ACA312B49846}"/>
              </a:ext>
            </a:extLst>
          </p:cNvPr>
          <p:cNvPicPr>
            <a:picLocks noChangeAspect="1"/>
          </p:cNvPicPr>
          <p:nvPr/>
        </p:nvPicPr>
        <p:blipFill>
          <a:blip r:embed="rId5"/>
          <a:stretch>
            <a:fillRect/>
          </a:stretch>
        </p:blipFill>
        <p:spPr>
          <a:xfrm>
            <a:off x="1852971" y="6353176"/>
            <a:ext cx="65341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316480" y="6367299"/>
            <a:ext cx="32918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720674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92</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IGroupManager</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Groups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676474995"/>
              </p:ext>
            </p:extLst>
          </p:nvPr>
        </p:nvGraphicFramePr>
        <p:xfrm>
          <a:off x="116957" y="1174933"/>
          <a:ext cx="9643987" cy="1770286"/>
        </p:xfrm>
        <a:graphic>
          <a:graphicData uri="http://schemas.openxmlformats.org/drawingml/2006/table">
            <a:tbl>
              <a:tblPr firstRow="1" bandRow="1">
                <a:tableStyleId>{0660B408-B3CF-4A94-85FC-2B1E0A45F4A2}</a:tableStyleId>
              </a:tblPr>
              <a:tblGrid>
                <a:gridCol w="2473843">
                  <a:extLst>
                    <a:ext uri="{9D8B030D-6E8A-4147-A177-3AD203B41FA5}">
                      <a16:colId xmlns:a16="http://schemas.microsoft.com/office/drawing/2014/main" val="1985761999"/>
                    </a:ext>
                  </a:extLst>
                </a:gridCol>
                <a:gridCol w="7170144">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AddToGroupAsync</a:t>
                      </a:r>
                      <a:endParaRPr lang="es-ES" sz="1600" b="1" dirty="0"/>
                    </a:p>
                  </a:txBody>
                  <a:tcPr/>
                </a:tc>
                <a:tc>
                  <a:txBody>
                    <a:bodyPr/>
                    <a:lstStyle/>
                    <a:p>
                      <a:r>
                        <a:rPr lang="es-ES" sz="1600" dirty="0"/>
                        <a:t>Añade una conexión al grupo especificado.</a:t>
                      </a:r>
                    </a:p>
                  </a:txBody>
                  <a:tcPr/>
                </a:tc>
                <a:extLst>
                  <a:ext uri="{0D108BD9-81ED-4DB2-BD59-A6C34878D82A}">
                    <a16:rowId xmlns:a16="http://schemas.microsoft.com/office/drawing/2014/main" val="39884438"/>
                  </a:ext>
                </a:extLst>
              </a:tr>
              <a:tr h="563526">
                <a:tc>
                  <a:txBody>
                    <a:bodyPr/>
                    <a:lstStyle/>
                    <a:p>
                      <a:r>
                        <a:rPr lang="es-ES" sz="1600" b="1" dirty="0" err="1"/>
                        <a:t>RemoveFromGroupAsync</a:t>
                      </a:r>
                      <a:endParaRPr lang="es-ES" sz="1600" b="1" dirty="0"/>
                    </a:p>
                  </a:txBody>
                  <a:tcPr/>
                </a:tc>
                <a:tc>
                  <a:txBody>
                    <a:bodyPr/>
                    <a:lstStyle/>
                    <a:p>
                      <a:r>
                        <a:rPr lang="es-ES" sz="1600" dirty="0"/>
                        <a:t>Elimina una conexión del grupo especificado.</a:t>
                      </a:r>
                    </a:p>
                  </a:txBody>
                  <a:tcPr/>
                </a:tc>
                <a:extLst>
                  <a:ext uri="{0D108BD9-81ED-4DB2-BD59-A6C34878D82A}">
                    <a16:rowId xmlns:a16="http://schemas.microsoft.com/office/drawing/2014/main" val="1821984117"/>
                  </a:ext>
                </a:extLst>
              </a:tr>
            </a:tbl>
          </a:graphicData>
        </a:graphic>
      </p:graphicFrame>
    </p:spTree>
    <p:extLst>
      <p:ext uri="{BB962C8B-B14F-4D97-AF65-F5344CB8AC3E}">
        <p14:creationId xmlns:p14="http://schemas.microsoft.com/office/powerpoint/2010/main" val="1559055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1DDC2D-876D-5801-F5E6-0B7FB7772031}"/>
              </a:ext>
            </a:extLst>
          </p:cNvPr>
          <p:cNvSpPr>
            <a:spLocks noGrp="1"/>
          </p:cNvSpPr>
          <p:nvPr>
            <p:ph type="sldNum" sz="quarter" idx="12"/>
          </p:nvPr>
        </p:nvSpPr>
        <p:spPr/>
        <p:txBody>
          <a:bodyPr/>
          <a:lstStyle/>
          <a:p>
            <a:fld id="{9A396ACE-1A63-459D-82B4-27C23849521D}" type="slidenum">
              <a:rPr lang="es-ES" smtClean="0"/>
              <a:t>93</a:t>
            </a:fld>
            <a:endParaRPr lang="es-ES"/>
          </a:p>
        </p:txBody>
      </p:sp>
      <p:sp>
        <p:nvSpPr>
          <p:cNvPr id="5" name="CuadroTexto 4">
            <a:extLst>
              <a:ext uri="{FF2B5EF4-FFF2-40B4-BE49-F238E27FC236}">
                <a16:creationId xmlns:a16="http://schemas.microsoft.com/office/drawing/2014/main" id="{C358C7E8-6F9F-B929-2917-C528F4A2578C}"/>
              </a:ext>
            </a:extLst>
          </p:cNvPr>
          <p:cNvSpPr txBox="1"/>
          <p:nvPr/>
        </p:nvSpPr>
        <p:spPr>
          <a:xfrm>
            <a:off x="116957" y="100988"/>
            <a:ext cx="810200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2400" b="1" dirty="0">
                <a:ln w="22225">
                  <a:solidFill>
                    <a:srgbClr val="ED7D31"/>
                  </a:solidFill>
                  <a:prstDash val="solid"/>
                </a:ln>
                <a:solidFill>
                  <a:srgbClr val="ED7D31">
                    <a:lumMod val="40000"/>
                    <a:lumOff val="60000"/>
                  </a:srgbClr>
                </a:solidFill>
                <a:latin typeface="Calibri Light" panose="020F0302020204030204"/>
              </a:rPr>
              <a:t>Cambiar nombre de un método del Hub</a:t>
            </a:r>
            <a:r>
              <a:rPr kumimoji="0" lang="es-ES" sz="2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807262D1-C25A-4947-7234-D2E798CB71D1}"/>
              </a:ext>
            </a:extLst>
          </p:cNvPr>
          <p:cNvSpPr txBox="1"/>
          <p:nvPr/>
        </p:nvSpPr>
        <p:spPr>
          <a:xfrm>
            <a:off x="421433" y="841569"/>
            <a:ext cx="4954772" cy="369332"/>
          </a:xfrm>
          <a:prstGeom prst="rect">
            <a:avLst/>
          </a:prstGeom>
          <a:noFill/>
        </p:spPr>
        <p:txBody>
          <a:bodyPr wrap="square">
            <a:spAutoFit/>
          </a:bodyPr>
          <a:lstStyle/>
          <a:p>
            <a:r>
              <a:rPr lang="es-ES" b="1" dirty="0"/>
              <a:t>Cambiar el nombre de un método </a:t>
            </a:r>
            <a:r>
              <a:rPr lang="es-ES" b="1" dirty="0" err="1"/>
              <a:t>hub</a:t>
            </a:r>
            <a:endParaRPr lang="es-ES" b="1" dirty="0"/>
          </a:p>
        </p:txBody>
      </p:sp>
      <p:pic>
        <p:nvPicPr>
          <p:cNvPr id="7" name="Imagen 6">
            <a:extLst>
              <a:ext uri="{FF2B5EF4-FFF2-40B4-BE49-F238E27FC236}">
                <a16:creationId xmlns:a16="http://schemas.microsoft.com/office/drawing/2014/main" id="{D08971AB-A8EA-D212-8743-4EB14687F65E}"/>
              </a:ext>
            </a:extLst>
          </p:cNvPr>
          <p:cNvPicPr>
            <a:picLocks noChangeAspect="1"/>
          </p:cNvPicPr>
          <p:nvPr/>
        </p:nvPicPr>
        <p:blipFill>
          <a:blip r:embed="rId2"/>
          <a:stretch>
            <a:fillRect/>
          </a:stretch>
        </p:blipFill>
        <p:spPr>
          <a:xfrm>
            <a:off x="460447" y="1347026"/>
            <a:ext cx="8985103" cy="1298340"/>
          </a:xfrm>
          <a:prstGeom prst="rect">
            <a:avLst/>
          </a:prstGeom>
        </p:spPr>
      </p:pic>
      <p:sp>
        <p:nvSpPr>
          <p:cNvPr id="8" name="CuadroTexto 7">
            <a:extLst>
              <a:ext uri="{FF2B5EF4-FFF2-40B4-BE49-F238E27FC236}">
                <a16:creationId xmlns:a16="http://schemas.microsoft.com/office/drawing/2014/main" id="{450C23FE-DF02-A76C-58B7-75CAFD7EAC5D}"/>
              </a:ext>
            </a:extLst>
          </p:cNvPr>
          <p:cNvSpPr txBox="1"/>
          <p:nvPr/>
        </p:nvSpPr>
        <p:spPr>
          <a:xfrm>
            <a:off x="460447" y="2794077"/>
            <a:ext cx="9063133" cy="830997"/>
          </a:xfrm>
          <a:prstGeom prst="rect">
            <a:avLst/>
          </a:prstGeom>
          <a:noFill/>
        </p:spPr>
        <p:txBody>
          <a:bodyPr wrap="square">
            <a:spAutoFit/>
          </a:bodyPr>
          <a:lstStyle/>
          <a:p>
            <a:pPr algn="just"/>
            <a:r>
              <a:rPr lang="es-ES" sz="1600" dirty="0"/>
              <a:t>Por defecto, el nombre de un método </a:t>
            </a:r>
            <a:r>
              <a:rPr lang="es-ES" sz="1600" dirty="0" err="1"/>
              <a:t>hub</a:t>
            </a:r>
            <a:r>
              <a:rPr lang="es-ES" sz="1600" dirty="0"/>
              <a:t> del servidor es el nombre del método .NET. Para cambiar este comportamiento por defecto para un método específico, utilice el atributo </a:t>
            </a:r>
            <a:r>
              <a:rPr lang="es-ES" sz="1600" b="1" dirty="0" err="1">
                <a:solidFill>
                  <a:srgbClr val="FF8209"/>
                </a:solidFill>
              </a:rPr>
              <a:t>HubMethodName</a:t>
            </a:r>
            <a:r>
              <a:rPr lang="es-ES" sz="1600" dirty="0"/>
              <a:t>. El cliente debe utilizar este nombre en lugar del nombre del método .NET.</a:t>
            </a:r>
          </a:p>
        </p:txBody>
      </p:sp>
    </p:spTree>
    <p:extLst>
      <p:ext uri="{BB962C8B-B14F-4D97-AF65-F5344CB8AC3E}">
        <p14:creationId xmlns:p14="http://schemas.microsoft.com/office/powerpoint/2010/main" val="32196026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4F8EEDC-ACF1-0B65-319B-5989CE3EE897}"/>
              </a:ext>
            </a:extLst>
          </p:cNvPr>
          <p:cNvSpPr>
            <a:spLocks noGrp="1"/>
          </p:cNvSpPr>
          <p:nvPr>
            <p:ph type="sldNum" sz="quarter" idx="12"/>
          </p:nvPr>
        </p:nvSpPr>
        <p:spPr/>
        <p:txBody>
          <a:bodyPr/>
          <a:lstStyle/>
          <a:p>
            <a:fld id="{9A396ACE-1A63-459D-82B4-27C23849521D}" type="slidenum">
              <a:rPr lang="es-ES" smtClean="0"/>
              <a:t>94</a:t>
            </a:fld>
            <a:endParaRPr lang="es-ES"/>
          </a:p>
        </p:txBody>
      </p:sp>
      <p:sp>
        <p:nvSpPr>
          <p:cNvPr id="5" name="CuadroTexto 4">
            <a:extLst>
              <a:ext uri="{FF2B5EF4-FFF2-40B4-BE49-F238E27FC236}">
                <a16:creationId xmlns:a16="http://schemas.microsoft.com/office/drawing/2014/main" id="{89747ABF-0A0D-575B-505D-2D6176999CCD}"/>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a:t>
            </a:r>
          </a:p>
        </p:txBody>
      </p:sp>
      <p:pic>
        <p:nvPicPr>
          <p:cNvPr id="6" name="Imagen 5">
            <a:extLst>
              <a:ext uri="{FF2B5EF4-FFF2-40B4-BE49-F238E27FC236}">
                <a16:creationId xmlns:a16="http://schemas.microsoft.com/office/drawing/2014/main" id="{1523EF56-FC83-C656-3686-035E3167D7D6}"/>
              </a:ext>
            </a:extLst>
          </p:cNvPr>
          <p:cNvPicPr>
            <a:picLocks noChangeAspect="1"/>
          </p:cNvPicPr>
          <p:nvPr/>
        </p:nvPicPr>
        <p:blipFill>
          <a:blip r:embed="rId2"/>
          <a:stretch>
            <a:fillRect/>
          </a:stretch>
        </p:blipFill>
        <p:spPr>
          <a:xfrm>
            <a:off x="204235" y="1424427"/>
            <a:ext cx="8458200" cy="504825"/>
          </a:xfrm>
          <a:prstGeom prst="rect">
            <a:avLst/>
          </a:prstGeom>
        </p:spPr>
      </p:pic>
      <p:sp>
        <p:nvSpPr>
          <p:cNvPr id="7" name="CuadroTexto 6">
            <a:extLst>
              <a:ext uri="{FF2B5EF4-FFF2-40B4-BE49-F238E27FC236}">
                <a16:creationId xmlns:a16="http://schemas.microsoft.com/office/drawing/2014/main" id="{08FD8195-E01C-2B82-F4C9-ABE146D6D644}"/>
              </a:ext>
            </a:extLst>
          </p:cNvPr>
          <p:cNvSpPr txBox="1"/>
          <p:nvPr/>
        </p:nvSpPr>
        <p:spPr>
          <a:xfrm>
            <a:off x="204235" y="1055095"/>
            <a:ext cx="8267572" cy="338554"/>
          </a:xfrm>
          <a:prstGeom prst="rect">
            <a:avLst/>
          </a:prstGeom>
          <a:noFill/>
        </p:spPr>
        <p:txBody>
          <a:bodyPr wrap="square" rtlCol="0">
            <a:spAutoFit/>
          </a:bodyPr>
          <a:lstStyle/>
          <a:p>
            <a:r>
              <a:rPr lang="es-ES" sz="1600" dirty="0"/>
              <a:t>Hasta el momento creábamos la conexión de la siguiente manera:</a:t>
            </a:r>
          </a:p>
        </p:txBody>
      </p:sp>
      <p:sp>
        <p:nvSpPr>
          <p:cNvPr id="8" name="CuadroTexto 7">
            <a:extLst>
              <a:ext uri="{FF2B5EF4-FFF2-40B4-BE49-F238E27FC236}">
                <a16:creationId xmlns:a16="http://schemas.microsoft.com/office/drawing/2014/main" id="{07EE5C85-8087-1347-2191-9324C7086CC2}"/>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10" name="Imagen 9">
            <a:extLst>
              <a:ext uri="{FF2B5EF4-FFF2-40B4-BE49-F238E27FC236}">
                <a16:creationId xmlns:a16="http://schemas.microsoft.com/office/drawing/2014/main" id="{0C34A671-A486-3DF8-CE4F-2F27CF7267E1}"/>
              </a:ext>
            </a:extLst>
          </p:cNvPr>
          <p:cNvPicPr>
            <a:picLocks noChangeAspect="1"/>
          </p:cNvPicPr>
          <p:nvPr/>
        </p:nvPicPr>
        <p:blipFill>
          <a:blip r:embed="rId3"/>
          <a:stretch>
            <a:fillRect/>
          </a:stretch>
        </p:blipFill>
        <p:spPr>
          <a:xfrm>
            <a:off x="204235" y="2416266"/>
            <a:ext cx="9097926" cy="3207434"/>
          </a:xfrm>
          <a:prstGeom prst="rect">
            <a:avLst/>
          </a:prstGeom>
        </p:spPr>
      </p:pic>
      <p:sp>
        <p:nvSpPr>
          <p:cNvPr id="2" name="CuadroTexto 1">
            <a:extLst>
              <a:ext uri="{FF2B5EF4-FFF2-40B4-BE49-F238E27FC236}">
                <a16:creationId xmlns:a16="http://schemas.microsoft.com/office/drawing/2014/main" id="{CE97EBD3-9AC8-89FF-7C76-02AB8E120F52}"/>
              </a:ext>
            </a:extLst>
          </p:cNvPr>
          <p:cNvSpPr txBox="1"/>
          <p:nvPr/>
        </p:nvSpPr>
        <p:spPr>
          <a:xfrm>
            <a:off x="204235" y="2003482"/>
            <a:ext cx="9097926" cy="338554"/>
          </a:xfrm>
          <a:prstGeom prst="rect">
            <a:avLst/>
          </a:prstGeom>
          <a:noFill/>
        </p:spPr>
        <p:txBody>
          <a:bodyPr wrap="square" rtlCol="0">
            <a:spAutoFit/>
          </a:bodyPr>
          <a:lstStyle/>
          <a:p>
            <a:r>
              <a:rPr lang="es-ES" sz="1600" dirty="0"/>
              <a:t>Pero en la creación podemos indicarle más información como el protocolo de transporte que queremos:</a:t>
            </a:r>
          </a:p>
        </p:txBody>
      </p:sp>
    </p:spTree>
    <p:extLst>
      <p:ext uri="{BB962C8B-B14F-4D97-AF65-F5344CB8AC3E}">
        <p14:creationId xmlns:p14="http://schemas.microsoft.com/office/powerpoint/2010/main" val="3357522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408EB811-D5E0-549C-4E1F-9F0B841D6A1F}"/>
              </a:ext>
            </a:extLst>
          </p:cNvPr>
          <p:cNvPicPr>
            <a:picLocks noChangeAspect="1"/>
          </p:cNvPicPr>
          <p:nvPr/>
        </p:nvPicPr>
        <p:blipFill>
          <a:blip r:embed="rId2"/>
          <a:stretch>
            <a:fillRect/>
          </a:stretch>
        </p:blipFill>
        <p:spPr>
          <a:xfrm>
            <a:off x="255181" y="1070076"/>
            <a:ext cx="732472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95</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 a </a:t>
            </a:r>
            <a:r>
              <a:rPr lang="es-ES" b="1" dirty="0">
                <a:highlight>
                  <a:srgbClr val="C0C0C0"/>
                </a:highlight>
              </a:rPr>
              <a:t>SSE</a:t>
            </a:r>
          </a:p>
        </p:txBody>
      </p:sp>
      <p:sp>
        <p:nvSpPr>
          <p:cNvPr id="11" name="Rectángulo 10">
            <a:extLst>
              <a:ext uri="{FF2B5EF4-FFF2-40B4-BE49-F238E27FC236}">
                <a16:creationId xmlns:a16="http://schemas.microsoft.com/office/drawing/2014/main" id="{B6A26B0E-1E91-925E-4009-41A3B4FEC544}"/>
              </a:ext>
            </a:extLst>
          </p:cNvPr>
          <p:cNvSpPr/>
          <p:nvPr/>
        </p:nvSpPr>
        <p:spPr>
          <a:xfrm>
            <a:off x="255181" y="2035306"/>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A2CC25DF-4AF2-4FC6-F1F8-D44C284A203E}"/>
              </a:ext>
            </a:extLst>
          </p:cNvPr>
          <p:cNvPicPr>
            <a:picLocks noChangeAspect="1"/>
          </p:cNvPicPr>
          <p:nvPr/>
        </p:nvPicPr>
        <p:blipFill>
          <a:blip r:embed="rId3"/>
          <a:stretch>
            <a:fillRect/>
          </a:stretch>
        </p:blipFill>
        <p:spPr>
          <a:xfrm>
            <a:off x="255181" y="2845039"/>
            <a:ext cx="7484092" cy="2886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ángulo 18">
            <a:extLst>
              <a:ext uri="{FF2B5EF4-FFF2-40B4-BE49-F238E27FC236}">
                <a16:creationId xmlns:a16="http://schemas.microsoft.com/office/drawing/2014/main" id="{DA57B97D-36A6-9668-ECBB-AB928164D40F}"/>
              </a:ext>
            </a:extLst>
          </p:cNvPr>
          <p:cNvSpPr/>
          <p:nvPr/>
        </p:nvSpPr>
        <p:spPr>
          <a:xfrm>
            <a:off x="3344434" y="4911090"/>
            <a:ext cx="1057618" cy="200737"/>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339A12C4-25EF-CC48-87D0-A520EA0BAA0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3" name="Conector recto de flecha 2">
            <a:extLst>
              <a:ext uri="{FF2B5EF4-FFF2-40B4-BE49-F238E27FC236}">
                <a16:creationId xmlns:a16="http://schemas.microsoft.com/office/drawing/2014/main" id="{41BEC0CF-0FFA-4448-D896-225AF2245C0E}"/>
              </a:ext>
            </a:extLst>
          </p:cNvPr>
          <p:cNvCxnSpPr>
            <a:cxnSpLocks/>
          </p:cNvCxnSpPr>
          <p:nvPr/>
        </p:nvCxnSpPr>
        <p:spPr>
          <a:xfrm flipH="1">
            <a:off x="6191624" y="1270538"/>
            <a:ext cx="253243" cy="2576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150C3DCF-84AF-3689-C626-08EAAB037123}"/>
              </a:ext>
            </a:extLst>
          </p:cNvPr>
          <p:cNvCxnSpPr>
            <a:cxnSpLocks/>
          </p:cNvCxnSpPr>
          <p:nvPr/>
        </p:nvCxnSpPr>
        <p:spPr>
          <a:xfrm flipH="1">
            <a:off x="7453284" y="2152599"/>
            <a:ext cx="46784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Flecha: hacia abajo 8">
            <a:extLst>
              <a:ext uri="{FF2B5EF4-FFF2-40B4-BE49-F238E27FC236}">
                <a16:creationId xmlns:a16="http://schemas.microsoft.com/office/drawing/2014/main" id="{72435099-8743-43F4-6F50-A3C7A895A3E2}"/>
              </a:ext>
            </a:extLst>
          </p:cNvPr>
          <p:cNvSpPr/>
          <p:nvPr/>
        </p:nvSpPr>
        <p:spPr>
          <a:xfrm>
            <a:off x="2859924" y="2282674"/>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281374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052FFA-A6CC-7A69-889D-93DA88BC7C38}"/>
              </a:ext>
            </a:extLst>
          </p:cNvPr>
          <p:cNvPicPr>
            <a:picLocks noChangeAspect="1"/>
          </p:cNvPicPr>
          <p:nvPr/>
        </p:nvPicPr>
        <p:blipFill>
          <a:blip r:embed="rId2"/>
          <a:stretch>
            <a:fillRect/>
          </a:stretch>
        </p:blipFill>
        <p:spPr>
          <a:xfrm>
            <a:off x="244164" y="1137454"/>
            <a:ext cx="741997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96</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7" y="685763"/>
            <a:ext cx="7947389"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LongPolling</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244164" y="2158772"/>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EBE7BD05-021C-2EE0-0F53-CC620FFE5913}"/>
              </a:ext>
            </a:extLst>
          </p:cNvPr>
          <p:cNvPicPr>
            <a:picLocks noChangeAspect="1"/>
          </p:cNvPicPr>
          <p:nvPr/>
        </p:nvPicPr>
        <p:blipFill rotWithShape="1">
          <a:blip r:embed="rId3"/>
          <a:srcRect t="22163"/>
          <a:stretch/>
        </p:blipFill>
        <p:spPr>
          <a:xfrm>
            <a:off x="326353" y="2676429"/>
            <a:ext cx="5556841" cy="3708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7341504" y="1639870"/>
            <a:ext cx="546573" cy="275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A71910F-2DFB-897D-BC18-CF8B35DFDF1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7" name="Conector recto de flecha 6">
            <a:extLst>
              <a:ext uri="{FF2B5EF4-FFF2-40B4-BE49-F238E27FC236}">
                <a16:creationId xmlns:a16="http://schemas.microsoft.com/office/drawing/2014/main" id="{A4D12D76-8A77-9DA4-6128-FA68D01D14FF}"/>
              </a:ext>
            </a:extLst>
          </p:cNvPr>
          <p:cNvCxnSpPr>
            <a:cxnSpLocks/>
          </p:cNvCxnSpPr>
          <p:nvPr/>
        </p:nvCxnSpPr>
        <p:spPr>
          <a:xfrm>
            <a:off x="6180607" y="1209771"/>
            <a:ext cx="0" cy="3728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A3CA0F64-917E-D7A2-BC26-409CBCF02606}"/>
              </a:ext>
            </a:extLst>
          </p:cNvPr>
          <p:cNvSpPr/>
          <p:nvPr/>
        </p:nvSpPr>
        <p:spPr>
          <a:xfrm>
            <a:off x="244164" y="5783855"/>
            <a:ext cx="4327836" cy="24237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hacia abajo 12">
            <a:extLst>
              <a:ext uri="{FF2B5EF4-FFF2-40B4-BE49-F238E27FC236}">
                <a16:creationId xmlns:a16="http://schemas.microsoft.com/office/drawing/2014/main" id="{4D507F5C-88BC-5A87-A4FB-B6BC684075B4}"/>
              </a:ext>
            </a:extLst>
          </p:cNvPr>
          <p:cNvSpPr/>
          <p:nvPr/>
        </p:nvSpPr>
        <p:spPr>
          <a:xfrm>
            <a:off x="3644469" y="220402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305916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3D73D4A-8E0C-03C6-2889-DD1AA894C12E}"/>
              </a:ext>
            </a:extLst>
          </p:cNvPr>
          <p:cNvPicPr>
            <a:picLocks noChangeAspect="1"/>
          </p:cNvPicPr>
          <p:nvPr/>
        </p:nvPicPr>
        <p:blipFill>
          <a:blip r:embed="rId3"/>
          <a:stretch>
            <a:fillRect/>
          </a:stretch>
        </p:blipFill>
        <p:spPr>
          <a:xfrm>
            <a:off x="171202" y="1068275"/>
            <a:ext cx="7296150" cy="133350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97</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7804170"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WebSockets</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171203" y="1939835"/>
            <a:ext cx="5818888" cy="46194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B256E011-C684-D0B2-5D32-38C589CC12E4}"/>
              </a:ext>
            </a:extLst>
          </p:cNvPr>
          <p:cNvPicPr>
            <a:picLocks noChangeAspect="1"/>
          </p:cNvPicPr>
          <p:nvPr/>
        </p:nvPicPr>
        <p:blipFill rotWithShape="1">
          <a:blip r:embed="rId4"/>
          <a:srcRect t="27129"/>
          <a:stretch/>
        </p:blipFill>
        <p:spPr>
          <a:xfrm>
            <a:off x="151709" y="2881481"/>
            <a:ext cx="7525141" cy="3479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5990091" y="1138295"/>
            <a:ext cx="443760" cy="321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C62A255F-A569-68AA-509D-982A881EC94E}"/>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Flecha: hacia abajo 1">
            <a:extLst>
              <a:ext uri="{FF2B5EF4-FFF2-40B4-BE49-F238E27FC236}">
                <a16:creationId xmlns:a16="http://schemas.microsoft.com/office/drawing/2014/main" id="{5ED5B24C-36E9-C959-3ECD-EAB6A4B60279}"/>
              </a:ext>
            </a:extLst>
          </p:cNvPr>
          <p:cNvSpPr/>
          <p:nvPr/>
        </p:nvSpPr>
        <p:spPr>
          <a:xfrm>
            <a:off x="3205908" y="226144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cxnSp>
        <p:nvCxnSpPr>
          <p:cNvPr id="8" name="Conector recto de flecha 7">
            <a:extLst>
              <a:ext uri="{FF2B5EF4-FFF2-40B4-BE49-F238E27FC236}">
                <a16:creationId xmlns:a16="http://schemas.microsoft.com/office/drawing/2014/main" id="{96E789F4-78E4-AE30-860F-DC95A31ADEA7}"/>
              </a:ext>
            </a:extLst>
          </p:cNvPr>
          <p:cNvCxnSpPr>
            <a:cxnSpLocks/>
          </p:cNvCxnSpPr>
          <p:nvPr/>
        </p:nvCxnSpPr>
        <p:spPr>
          <a:xfrm flipH="1">
            <a:off x="7034609" y="2170805"/>
            <a:ext cx="567030" cy="16912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997DAF18-BA2C-0C7C-EAF4-2B1DB25C7A58}"/>
              </a:ext>
            </a:extLst>
          </p:cNvPr>
          <p:cNvSpPr/>
          <p:nvPr/>
        </p:nvSpPr>
        <p:spPr>
          <a:xfrm>
            <a:off x="5508433" y="3734718"/>
            <a:ext cx="481657" cy="34152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F0E0636-FD64-15C5-047A-0884A97B35AF}"/>
              </a:ext>
            </a:extLst>
          </p:cNvPr>
          <p:cNvSpPr/>
          <p:nvPr/>
        </p:nvSpPr>
        <p:spPr>
          <a:xfrm>
            <a:off x="3432622" y="5618963"/>
            <a:ext cx="941074" cy="7373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7458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98</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registro de mensajes</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646331"/>
          </a:xfrm>
          <a:prstGeom prst="rect">
            <a:avLst/>
          </a:prstGeom>
          <a:noFill/>
        </p:spPr>
        <p:txBody>
          <a:bodyPr wrap="square">
            <a:spAutoFit/>
          </a:bodyPr>
          <a:lstStyle/>
          <a:p>
            <a:r>
              <a:rPr lang="es-ES" b="1" dirty="0"/>
              <a:t>Configurar el registro de mensajes o </a:t>
            </a:r>
            <a:r>
              <a:rPr lang="es-ES" b="1" dirty="0" err="1"/>
              <a:t>logg</a:t>
            </a:r>
            <a:r>
              <a:rPr lang="es-ES" b="1" dirty="0"/>
              <a:t>  para que nos muestre más información de SignalR</a:t>
            </a:r>
          </a:p>
        </p:txBody>
      </p:sp>
      <p:pic>
        <p:nvPicPr>
          <p:cNvPr id="11" name="Imagen 10">
            <a:extLst>
              <a:ext uri="{FF2B5EF4-FFF2-40B4-BE49-F238E27FC236}">
                <a16:creationId xmlns:a16="http://schemas.microsoft.com/office/drawing/2014/main" id="{8BC77B08-60B5-BBBA-0C54-903558C57954}"/>
              </a:ext>
            </a:extLst>
          </p:cNvPr>
          <p:cNvPicPr>
            <a:picLocks noChangeAspect="1"/>
          </p:cNvPicPr>
          <p:nvPr/>
        </p:nvPicPr>
        <p:blipFill>
          <a:blip r:embed="rId2"/>
          <a:stretch>
            <a:fillRect/>
          </a:stretch>
        </p:blipFill>
        <p:spPr>
          <a:xfrm>
            <a:off x="331397" y="1513759"/>
            <a:ext cx="5644226" cy="1680931"/>
          </a:xfrm>
          <a:prstGeom prst="rect">
            <a:avLst/>
          </a:prstGeom>
        </p:spPr>
      </p:pic>
      <p:pic>
        <p:nvPicPr>
          <p:cNvPr id="7" name="Imagen 6">
            <a:extLst>
              <a:ext uri="{FF2B5EF4-FFF2-40B4-BE49-F238E27FC236}">
                <a16:creationId xmlns:a16="http://schemas.microsoft.com/office/drawing/2014/main" id="{D09ADA4F-89EC-08DF-C7A8-2D6F88489EB2}"/>
              </a:ext>
            </a:extLst>
          </p:cNvPr>
          <p:cNvPicPr>
            <a:picLocks noChangeAspect="1"/>
          </p:cNvPicPr>
          <p:nvPr/>
        </p:nvPicPr>
        <p:blipFill>
          <a:blip r:embed="rId3"/>
          <a:stretch>
            <a:fillRect/>
          </a:stretch>
        </p:blipFill>
        <p:spPr>
          <a:xfrm>
            <a:off x="331397" y="4079418"/>
            <a:ext cx="4505325" cy="276225"/>
          </a:xfrm>
          <a:prstGeom prst="rect">
            <a:avLst/>
          </a:prstGeom>
        </p:spPr>
      </p:pic>
      <p:sp>
        <p:nvSpPr>
          <p:cNvPr id="5" name="CuadroTexto 4">
            <a:extLst>
              <a:ext uri="{FF2B5EF4-FFF2-40B4-BE49-F238E27FC236}">
                <a16:creationId xmlns:a16="http://schemas.microsoft.com/office/drawing/2014/main" id="{0D5AC30C-2801-D70C-8586-07E0F706833C}"/>
              </a:ext>
            </a:extLst>
          </p:cNvPr>
          <p:cNvSpPr txBox="1"/>
          <p:nvPr/>
        </p:nvSpPr>
        <p:spPr>
          <a:xfrm>
            <a:off x="331397" y="3382945"/>
            <a:ext cx="9243206" cy="646331"/>
          </a:xfrm>
          <a:prstGeom prst="rect">
            <a:avLst/>
          </a:prstGeom>
          <a:noFill/>
        </p:spPr>
        <p:txBody>
          <a:bodyPr wrap="square" rtlCol="0">
            <a:spAutoFit/>
          </a:bodyPr>
          <a:lstStyle/>
          <a:p>
            <a:r>
              <a:rPr lang="es-ES" dirty="0"/>
              <a:t>En la creación de la conexión tenemos una parte donde podemos indicarle qué tipo de “log” queremos: </a:t>
            </a:r>
          </a:p>
        </p:txBody>
      </p:sp>
    </p:spTree>
    <p:extLst>
      <p:ext uri="{BB962C8B-B14F-4D97-AF65-F5344CB8AC3E}">
        <p14:creationId xmlns:p14="http://schemas.microsoft.com/office/powerpoint/2010/main" val="39470254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99</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log</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369332"/>
          </a:xfrm>
          <a:prstGeom prst="rect">
            <a:avLst/>
          </a:prstGeom>
          <a:noFill/>
        </p:spPr>
        <p:txBody>
          <a:bodyPr wrap="square">
            <a:spAutoFit/>
          </a:bodyPr>
          <a:lstStyle/>
          <a:p>
            <a:r>
              <a:rPr lang="es-ES" b="1" dirty="0"/>
              <a:t>Configurar el log  para que nos muestre más información de SignalR</a:t>
            </a:r>
          </a:p>
        </p:txBody>
      </p:sp>
      <p:pic>
        <p:nvPicPr>
          <p:cNvPr id="6" name="Imagen 5">
            <a:extLst>
              <a:ext uri="{FF2B5EF4-FFF2-40B4-BE49-F238E27FC236}">
                <a16:creationId xmlns:a16="http://schemas.microsoft.com/office/drawing/2014/main" id="{EA1FD919-52C3-4BB0-6CC2-4005F611CF91}"/>
              </a:ext>
            </a:extLst>
          </p:cNvPr>
          <p:cNvPicPr>
            <a:picLocks noChangeAspect="1"/>
          </p:cNvPicPr>
          <p:nvPr/>
        </p:nvPicPr>
        <p:blipFill>
          <a:blip r:embed="rId3"/>
          <a:stretch>
            <a:fillRect/>
          </a:stretch>
        </p:blipFill>
        <p:spPr>
          <a:xfrm>
            <a:off x="378288" y="1055095"/>
            <a:ext cx="5644226" cy="1680931"/>
          </a:xfrm>
          <a:prstGeom prst="rect">
            <a:avLst/>
          </a:prstGeom>
        </p:spPr>
      </p:pic>
      <p:pic>
        <p:nvPicPr>
          <p:cNvPr id="5" name="Imagen 4">
            <a:extLst>
              <a:ext uri="{FF2B5EF4-FFF2-40B4-BE49-F238E27FC236}">
                <a16:creationId xmlns:a16="http://schemas.microsoft.com/office/drawing/2014/main" id="{5D1C9518-9E9A-29DC-1DC5-72808C08B930}"/>
              </a:ext>
            </a:extLst>
          </p:cNvPr>
          <p:cNvPicPr>
            <a:picLocks noChangeAspect="1"/>
          </p:cNvPicPr>
          <p:nvPr/>
        </p:nvPicPr>
        <p:blipFill>
          <a:blip r:embed="rId4"/>
          <a:stretch>
            <a:fillRect/>
          </a:stretch>
        </p:blipFill>
        <p:spPr>
          <a:xfrm>
            <a:off x="2667058" y="1729151"/>
            <a:ext cx="6734175" cy="4010025"/>
          </a:xfrm>
          <a:prstGeom prst="rect">
            <a:avLst/>
          </a:prstGeom>
        </p:spPr>
      </p:pic>
      <p:cxnSp>
        <p:nvCxnSpPr>
          <p:cNvPr id="9" name="Conector recto 8">
            <a:extLst>
              <a:ext uri="{FF2B5EF4-FFF2-40B4-BE49-F238E27FC236}">
                <a16:creationId xmlns:a16="http://schemas.microsoft.com/office/drawing/2014/main" id="{70B7AD87-1DB8-3F7D-C26B-912CC10E5382}"/>
              </a:ext>
            </a:extLst>
          </p:cNvPr>
          <p:cNvCxnSpPr/>
          <p:nvPr/>
        </p:nvCxnSpPr>
        <p:spPr>
          <a:xfrm>
            <a:off x="2845043" y="2254101"/>
            <a:ext cx="8718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339745A-A65A-C93A-D33C-6E989827EAEC}"/>
              </a:ext>
            </a:extLst>
          </p:cNvPr>
          <p:cNvSpPr txBox="1"/>
          <p:nvPr/>
        </p:nvSpPr>
        <p:spPr>
          <a:xfrm>
            <a:off x="378288" y="3206549"/>
            <a:ext cx="2122541" cy="206210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600" b="1" dirty="0"/>
              <a:t>Trace</a:t>
            </a:r>
            <a:r>
              <a:rPr lang="es-ES" sz="1600" dirty="0"/>
              <a:t> es el registro de mensajes más detallado que podremos obtener.</a:t>
            </a:r>
          </a:p>
          <a:p>
            <a:pPr algn="ctr"/>
            <a:r>
              <a:rPr lang="es-ES" sz="1600" dirty="0"/>
              <a:t>Pero si no tenemos ningún problema lo podemos mantener en </a:t>
            </a:r>
            <a:r>
              <a:rPr lang="es-ES" sz="1600" b="1" dirty="0"/>
              <a:t>Information</a:t>
            </a:r>
          </a:p>
        </p:txBody>
      </p:sp>
    </p:spTree>
    <p:extLst>
      <p:ext uri="{BB962C8B-B14F-4D97-AF65-F5344CB8AC3E}">
        <p14:creationId xmlns:p14="http://schemas.microsoft.com/office/powerpoint/2010/main" val="147335864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90697</TotalTime>
  <Words>10520</Words>
  <Application>Microsoft Office PowerPoint</Application>
  <PresentationFormat>A4 (210 x 297 mm)</PresentationFormat>
  <Paragraphs>1120</Paragraphs>
  <Slides>108</Slides>
  <Notes>49</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108</vt:i4>
      </vt:variant>
    </vt:vector>
  </HeadingPairs>
  <TitlesOfParts>
    <vt:vector size="121" baseType="lpstr">
      <vt:lpstr>Arial</vt:lpstr>
      <vt:lpstr>BlinkMacSystemFont</vt:lpstr>
      <vt:lpstr>Calibri</vt:lpstr>
      <vt:lpstr>Calibri Light</vt:lpstr>
      <vt:lpstr>Cascadia Mono</vt:lpstr>
      <vt:lpstr>Consolas</vt:lpstr>
      <vt:lpstr>Google Sans</vt:lpstr>
      <vt:lpstr>Lucida Grande</vt:lpstr>
      <vt:lpstr>Open Sans</vt:lpstr>
      <vt:lpstr>OpenSans-Regular</vt:lpstr>
      <vt:lpstr>Segoe UI</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933</cp:revision>
  <dcterms:created xsi:type="dcterms:W3CDTF">2019-09-18T15:43:09Z</dcterms:created>
  <dcterms:modified xsi:type="dcterms:W3CDTF">2024-02-03T23:14:48Z</dcterms:modified>
</cp:coreProperties>
</file>